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62" r:id="rId3"/>
    <p:sldId id="263" r:id="rId4"/>
    <p:sldId id="264" r:id="rId5"/>
    <p:sldId id="259" r:id="rId6"/>
    <p:sldId id="257" r:id="rId7"/>
    <p:sldId id="261" r:id="rId8"/>
    <p:sldId id="267" r:id="rId9"/>
    <p:sldId id="273" r:id="rId10"/>
    <p:sldId id="270" r:id="rId11"/>
    <p:sldId id="266" r:id="rId12"/>
    <p:sldId id="268" r:id="rId13"/>
    <p:sldId id="269" r:id="rId14"/>
    <p:sldId id="265" r:id="rId15"/>
    <p:sldId id="271" r:id="rId16"/>
    <p:sldId id="258" r:id="rId17"/>
    <p:sldId id="272"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B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329E62B-F6D5-E920-1D25-59938DDBF8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9AF68AE-8A6A-B9CD-06C1-EB663AEA48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18E9DF-3161-455C-B19E-F38C76FB1C5E}" type="datetimeFigureOut">
              <a:rPr lang="de-DE" smtClean="0"/>
              <a:t>19.04.23</a:t>
            </a:fld>
            <a:endParaRPr lang="de-DE"/>
          </a:p>
        </p:txBody>
      </p:sp>
      <p:sp>
        <p:nvSpPr>
          <p:cNvPr id="4" name="Fußzeilenplatzhalter 3">
            <a:extLst>
              <a:ext uri="{FF2B5EF4-FFF2-40B4-BE49-F238E27FC236}">
                <a16:creationId xmlns:a16="http://schemas.microsoft.com/office/drawing/2014/main" id="{69B00279-EA5C-0A89-3075-F2E617B191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6E3AD29A-4862-8099-693C-ADC5967843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712BDB-DAF1-4725-A99A-0BADE0FE2FB9}" type="slidenum">
              <a:rPr lang="de-DE" smtClean="0"/>
              <a:t>‹Nr.›</a:t>
            </a:fld>
            <a:endParaRPr lang="de-DE"/>
          </a:p>
        </p:txBody>
      </p:sp>
    </p:spTree>
    <p:extLst>
      <p:ext uri="{BB962C8B-B14F-4D97-AF65-F5344CB8AC3E}">
        <p14:creationId xmlns:p14="http://schemas.microsoft.com/office/powerpoint/2010/main" val="31289077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55BBC-B432-41D6-8D06-224A93E315D5}" type="datetimeFigureOut">
              <a:rPr lang="de-DE" smtClean="0"/>
              <a:t>19.04.23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70B03-9E9C-49BB-9E46-7C9C3A406D34}" type="slidenum">
              <a:rPr lang="de-DE" smtClean="0"/>
              <a:t>‹Nr.›</a:t>
            </a:fld>
            <a:endParaRPr lang="de-DE"/>
          </a:p>
        </p:txBody>
      </p:sp>
    </p:spTree>
    <p:extLst>
      <p:ext uri="{BB962C8B-B14F-4D97-AF65-F5344CB8AC3E}">
        <p14:creationId xmlns:p14="http://schemas.microsoft.com/office/powerpoint/2010/main" val="10785176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3C7F4-B664-D5CE-B5E1-2B395B979753}"/>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0FDE26A0-D3CB-6726-992D-08DB33F34E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8DB2AE7-EC05-CD5A-198D-15AE7D0F493E}"/>
              </a:ext>
            </a:extLst>
          </p:cNvPr>
          <p:cNvSpPr>
            <a:spLocks noGrp="1"/>
          </p:cNvSpPr>
          <p:nvPr>
            <p:ph type="dt" sz="half" idx="10"/>
          </p:nvPr>
        </p:nvSpPr>
        <p:spPr/>
        <p:txBody>
          <a:bodyPr/>
          <a:lstStyle/>
          <a:p>
            <a:fld id="{3652411A-075E-4B1F-83ED-EBB7F4A2DA3A}" type="datetime1">
              <a:rPr lang="de-DE" smtClean="0"/>
              <a:t>19.04.23</a:t>
            </a:fld>
            <a:endParaRPr lang="de-DE"/>
          </a:p>
        </p:txBody>
      </p:sp>
      <p:sp>
        <p:nvSpPr>
          <p:cNvPr id="5" name="Fußzeilenplatzhalter 4">
            <a:extLst>
              <a:ext uri="{FF2B5EF4-FFF2-40B4-BE49-F238E27FC236}">
                <a16:creationId xmlns:a16="http://schemas.microsoft.com/office/drawing/2014/main" id="{BADD6DA3-3292-CCCC-5990-46E971EF288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93C3C55-FF4F-626B-60C7-619229C9734B}"/>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2356423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54D0F-28A2-0C18-9501-CF21A9F055D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CA59D7-A0A8-A1F4-FB89-AADE068F17C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F083FE0-AEFE-1D41-7068-380F2F4E52D5}"/>
              </a:ext>
            </a:extLst>
          </p:cNvPr>
          <p:cNvSpPr>
            <a:spLocks noGrp="1"/>
          </p:cNvSpPr>
          <p:nvPr>
            <p:ph type="dt" sz="half" idx="10"/>
          </p:nvPr>
        </p:nvSpPr>
        <p:spPr/>
        <p:txBody>
          <a:bodyPr/>
          <a:lstStyle/>
          <a:p>
            <a:fld id="{59DE180B-3689-4283-8438-E4624FBD24F1}" type="datetime1">
              <a:rPr lang="de-DE" smtClean="0"/>
              <a:t>19.04.23</a:t>
            </a:fld>
            <a:endParaRPr lang="de-DE"/>
          </a:p>
        </p:txBody>
      </p:sp>
      <p:sp>
        <p:nvSpPr>
          <p:cNvPr id="5" name="Fußzeilenplatzhalter 4">
            <a:extLst>
              <a:ext uri="{FF2B5EF4-FFF2-40B4-BE49-F238E27FC236}">
                <a16:creationId xmlns:a16="http://schemas.microsoft.com/office/drawing/2014/main" id="{499AAA73-7D53-8518-BBF6-581488F63E6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6E7D0D7-6E62-45C2-D456-507ADF00817B}"/>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318117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27825C33-EC60-6BD3-C323-884F28932BD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931D70C-DDBD-BE88-DD24-AEC3DD19555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66B545E-9F2A-F4F5-BD98-2D51763B5720}"/>
              </a:ext>
            </a:extLst>
          </p:cNvPr>
          <p:cNvSpPr>
            <a:spLocks noGrp="1"/>
          </p:cNvSpPr>
          <p:nvPr>
            <p:ph type="dt" sz="half" idx="10"/>
          </p:nvPr>
        </p:nvSpPr>
        <p:spPr/>
        <p:txBody>
          <a:bodyPr/>
          <a:lstStyle/>
          <a:p>
            <a:fld id="{1FFAD808-9DF0-4838-8E35-E4E6283040F9}" type="datetime1">
              <a:rPr lang="de-DE" smtClean="0"/>
              <a:t>19.04.23</a:t>
            </a:fld>
            <a:endParaRPr lang="de-DE"/>
          </a:p>
        </p:txBody>
      </p:sp>
      <p:sp>
        <p:nvSpPr>
          <p:cNvPr id="5" name="Fußzeilenplatzhalter 4">
            <a:extLst>
              <a:ext uri="{FF2B5EF4-FFF2-40B4-BE49-F238E27FC236}">
                <a16:creationId xmlns:a16="http://schemas.microsoft.com/office/drawing/2014/main" id="{ED7E8E74-362C-A0AE-8491-7F61993429C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4370CD-E205-8882-1ED9-9991A56FACA3}"/>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413045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F9C9B7-8A9F-EB5A-69A8-B55EE66D338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635CBB1-6C4C-9450-FE53-AE07EF1B055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77577FF-E85F-D076-89B2-895603CFB449}"/>
              </a:ext>
            </a:extLst>
          </p:cNvPr>
          <p:cNvSpPr>
            <a:spLocks noGrp="1"/>
          </p:cNvSpPr>
          <p:nvPr>
            <p:ph type="dt" sz="half" idx="10"/>
          </p:nvPr>
        </p:nvSpPr>
        <p:spPr/>
        <p:txBody>
          <a:bodyPr/>
          <a:lstStyle/>
          <a:p>
            <a:fld id="{6901F25E-5D3E-4A72-A728-D057A97F8328}" type="datetime1">
              <a:rPr lang="de-DE" smtClean="0"/>
              <a:t>19.04.23</a:t>
            </a:fld>
            <a:endParaRPr lang="de-DE"/>
          </a:p>
        </p:txBody>
      </p:sp>
      <p:sp>
        <p:nvSpPr>
          <p:cNvPr id="5" name="Fußzeilenplatzhalter 4">
            <a:extLst>
              <a:ext uri="{FF2B5EF4-FFF2-40B4-BE49-F238E27FC236}">
                <a16:creationId xmlns:a16="http://schemas.microsoft.com/office/drawing/2014/main" id="{005D28F9-6164-53E4-991E-3494165CEB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ED0F520-A7A9-2BB0-9EE2-A4D3AC1A3BDF}"/>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229130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BC618C-429A-6D9F-12D2-04E80966D43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48AD75E-9D5E-23BE-5BE9-1F83AC8312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6F21380-3777-44F9-4158-58E9AEEE9AAD}"/>
              </a:ext>
            </a:extLst>
          </p:cNvPr>
          <p:cNvSpPr>
            <a:spLocks noGrp="1"/>
          </p:cNvSpPr>
          <p:nvPr>
            <p:ph type="dt" sz="half" idx="10"/>
          </p:nvPr>
        </p:nvSpPr>
        <p:spPr/>
        <p:txBody>
          <a:bodyPr/>
          <a:lstStyle/>
          <a:p>
            <a:fld id="{4612ECB7-A0BA-461D-AF0B-3CB5C616237F}" type="datetime1">
              <a:rPr lang="de-DE" smtClean="0"/>
              <a:t>19.04.23</a:t>
            </a:fld>
            <a:endParaRPr lang="de-DE"/>
          </a:p>
        </p:txBody>
      </p:sp>
      <p:sp>
        <p:nvSpPr>
          <p:cNvPr id="5" name="Fußzeilenplatzhalter 4">
            <a:extLst>
              <a:ext uri="{FF2B5EF4-FFF2-40B4-BE49-F238E27FC236}">
                <a16:creationId xmlns:a16="http://schemas.microsoft.com/office/drawing/2014/main" id="{23F4AC1E-0285-A502-BCDC-E17FD301191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544C134-DFB8-25E1-B435-BEE5BA7C4DBD}"/>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418313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6648D6-602F-CBB1-6EB8-0D5DDE65DCF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569798D-71C3-23AE-C350-EC48768C9DE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C2797B54-4036-086C-2D5B-67EBFBCE5C7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20A8076-188A-7D60-CA8E-21CEBC18ACFD}"/>
              </a:ext>
            </a:extLst>
          </p:cNvPr>
          <p:cNvSpPr>
            <a:spLocks noGrp="1"/>
          </p:cNvSpPr>
          <p:nvPr>
            <p:ph type="dt" sz="half" idx="10"/>
          </p:nvPr>
        </p:nvSpPr>
        <p:spPr/>
        <p:txBody>
          <a:bodyPr/>
          <a:lstStyle/>
          <a:p>
            <a:fld id="{695EC084-ED89-4E9A-A3C5-B24EB5276258}" type="datetime1">
              <a:rPr lang="de-DE" smtClean="0"/>
              <a:t>19.04.23</a:t>
            </a:fld>
            <a:endParaRPr lang="de-DE"/>
          </a:p>
        </p:txBody>
      </p:sp>
      <p:sp>
        <p:nvSpPr>
          <p:cNvPr id="6" name="Fußzeilenplatzhalter 5">
            <a:extLst>
              <a:ext uri="{FF2B5EF4-FFF2-40B4-BE49-F238E27FC236}">
                <a16:creationId xmlns:a16="http://schemas.microsoft.com/office/drawing/2014/main" id="{D3BCB35C-459E-AD26-D0AE-64C56874611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14000CA-DEFA-79CA-ACB2-62471AB5732A}"/>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3367408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F90AE-84FC-E8A6-7509-A73742E23A4B}"/>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9C3F1E1-21CF-B122-A8BE-CE244C790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5F630D8-7668-1AFE-CD2E-4B5CBB7BC1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28895D4-6F55-B58F-32F7-155A05B9F9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1C8A49A-0679-B337-B8AC-D8FE1B222B8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06DC645F-8C1F-AE99-C2F9-6C8BF268F94B}"/>
              </a:ext>
            </a:extLst>
          </p:cNvPr>
          <p:cNvSpPr>
            <a:spLocks noGrp="1"/>
          </p:cNvSpPr>
          <p:nvPr>
            <p:ph type="dt" sz="half" idx="10"/>
          </p:nvPr>
        </p:nvSpPr>
        <p:spPr/>
        <p:txBody>
          <a:bodyPr/>
          <a:lstStyle/>
          <a:p>
            <a:fld id="{74DD6642-5423-44B5-9E6D-5BE164A70C59}" type="datetime1">
              <a:rPr lang="de-DE" smtClean="0"/>
              <a:t>19.04.23</a:t>
            </a:fld>
            <a:endParaRPr lang="de-DE"/>
          </a:p>
        </p:txBody>
      </p:sp>
      <p:sp>
        <p:nvSpPr>
          <p:cNvPr id="8" name="Fußzeilenplatzhalter 7">
            <a:extLst>
              <a:ext uri="{FF2B5EF4-FFF2-40B4-BE49-F238E27FC236}">
                <a16:creationId xmlns:a16="http://schemas.microsoft.com/office/drawing/2014/main" id="{672A2EA4-DC48-28C1-8C89-0872DC9E22A8}"/>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92FF98E-1A15-6AAD-8346-8764BA3F5A00}"/>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222661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9C4296-9883-E219-6C37-E2B4A08F86A6}"/>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1E1CFFE0-526B-7318-18A8-60A0A51474B3}"/>
              </a:ext>
            </a:extLst>
          </p:cNvPr>
          <p:cNvSpPr>
            <a:spLocks noGrp="1"/>
          </p:cNvSpPr>
          <p:nvPr>
            <p:ph type="dt" sz="half" idx="10"/>
          </p:nvPr>
        </p:nvSpPr>
        <p:spPr/>
        <p:txBody>
          <a:bodyPr/>
          <a:lstStyle/>
          <a:p>
            <a:fld id="{28A22C7A-396C-437B-9FCC-D80F47DC2826}" type="datetime1">
              <a:rPr lang="de-DE" smtClean="0"/>
              <a:t>19.04.23</a:t>
            </a:fld>
            <a:endParaRPr lang="de-DE"/>
          </a:p>
        </p:txBody>
      </p:sp>
      <p:sp>
        <p:nvSpPr>
          <p:cNvPr id="4" name="Fußzeilenplatzhalter 3">
            <a:extLst>
              <a:ext uri="{FF2B5EF4-FFF2-40B4-BE49-F238E27FC236}">
                <a16:creationId xmlns:a16="http://schemas.microsoft.com/office/drawing/2014/main" id="{8C4854EA-05C6-CED4-44FF-001A12C98AAA}"/>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C29FA6DA-D432-EC63-04A9-B561CF40E281}"/>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1142715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44E3921-A93D-098A-814C-49BBCE25B020}"/>
              </a:ext>
            </a:extLst>
          </p:cNvPr>
          <p:cNvSpPr>
            <a:spLocks noGrp="1"/>
          </p:cNvSpPr>
          <p:nvPr>
            <p:ph type="dt" sz="half" idx="10"/>
          </p:nvPr>
        </p:nvSpPr>
        <p:spPr/>
        <p:txBody>
          <a:bodyPr/>
          <a:lstStyle/>
          <a:p>
            <a:fld id="{A1F44DEE-B1DD-4CDF-954A-4D3863B32C0D}" type="datetime1">
              <a:rPr lang="de-DE" smtClean="0"/>
              <a:t>19.04.23</a:t>
            </a:fld>
            <a:endParaRPr lang="de-DE"/>
          </a:p>
        </p:txBody>
      </p:sp>
      <p:sp>
        <p:nvSpPr>
          <p:cNvPr id="3" name="Fußzeilenplatzhalter 2">
            <a:extLst>
              <a:ext uri="{FF2B5EF4-FFF2-40B4-BE49-F238E27FC236}">
                <a16:creationId xmlns:a16="http://schemas.microsoft.com/office/drawing/2014/main" id="{E434BD29-2423-822A-5D11-85C60E4298B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10533C76-204E-72D7-A9EA-D856CABE861E}"/>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62173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225EF-A6C0-58A7-6DBF-642ABFB25E5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C4B6F96-E75C-87D1-FEB7-A42135CD8E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E4A3BCE-3947-F500-EF17-6996A3E27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3CE562-0D8D-A72F-E4E1-15AD510B0846}"/>
              </a:ext>
            </a:extLst>
          </p:cNvPr>
          <p:cNvSpPr>
            <a:spLocks noGrp="1"/>
          </p:cNvSpPr>
          <p:nvPr>
            <p:ph type="dt" sz="half" idx="10"/>
          </p:nvPr>
        </p:nvSpPr>
        <p:spPr/>
        <p:txBody>
          <a:bodyPr/>
          <a:lstStyle/>
          <a:p>
            <a:fld id="{40F0940F-B893-4ADF-8530-98656FC4868D}" type="datetime1">
              <a:rPr lang="de-DE" smtClean="0"/>
              <a:t>19.04.23</a:t>
            </a:fld>
            <a:endParaRPr lang="de-DE"/>
          </a:p>
        </p:txBody>
      </p:sp>
      <p:sp>
        <p:nvSpPr>
          <p:cNvPr id="6" name="Fußzeilenplatzhalter 5">
            <a:extLst>
              <a:ext uri="{FF2B5EF4-FFF2-40B4-BE49-F238E27FC236}">
                <a16:creationId xmlns:a16="http://schemas.microsoft.com/office/drawing/2014/main" id="{90289448-F177-648D-66F8-A684509DF73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77BCC63-5429-0CBE-533A-F49A642CAB6D}"/>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291998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AA2E31-EE78-494B-0180-39FC00DE6A0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477F9419-CC0D-A59E-1DBF-1200E78A63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EAEF3B5-DF69-7FF4-CECB-20E8EACB09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E114DBD-651D-01A0-68A5-8B47AFA4CA53}"/>
              </a:ext>
            </a:extLst>
          </p:cNvPr>
          <p:cNvSpPr>
            <a:spLocks noGrp="1"/>
          </p:cNvSpPr>
          <p:nvPr>
            <p:ph type="dt" sz="half" idx="10"/>
          </p:nvPr>
        </p:nvSpPr>
        <p:spPr/>
        <p:txBody>
          <a:bodyPr/>
          <a:lstStyle/>
          <a:p>
            <a:fld id="{18237867-AA5B-4608-9693-47093E110BD9}" type="datetime1">
              <a:rPr lang="de-DE" smtClean="0"/>
              <a:t>19.04.23</a:t>
            </a:fld>
            <a:endParaRPr lang="de-DE"/>
          </a:p>
        </p:txBody>
      </p:sp>
      <p:sp>
        <p:nvSpPr>
          <p:cNvPr id="6" name="Fußzeilenplatzhalter 5">
            <a:extLst>
              <a:ext uri="{FF2B5EF4-FFF2-40B4-BE49-F238E27FC236}">
                <a16:creationId xmlns:a16="http://schemas.microsoft.com/office/drawing/2014/main" id="{EBDEFB79-1529-E98B-F575-25B30AB71D5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BC61E62-8BDB-72CC-76C5-A935E2E734F3}"/>
              </a:ext>
            </a:extLst>
          </p:cNvPr>
          <p:cNvSpPr>
            <a:spLocks noGrp="1"/>
          </p:cNvSpPr>
          <p:nvPr>
            <p:ph type="sldNum" sz="quarter" idx="12"/>
          </p:nvPr>
        </p:nvSpPr>
        <p:spPr/>
        <p:txBody>
          <a:bodyPr/>
          <a:lstStyle/>
          <a:p>
            <a:fld id="{CA8ACC0C-D6D1-41F7-AE98-C7583942C04D}" type="slidenum">
              <a:rPr lang="de-DE" smtClean="0"/>
              <a:t>‹Nr.›</a:t>
            </a:fld>
            <a:endParaRPr lang="de-DE"/>
          </a:p>
        </p:txBody>
      </p:sp>
    </p:spTree>
    <p:extLst>
      <p:ext uri="{BB962C8B-B14F-4D97-AF65-F5344CB8AC3E}">
        <p14:creationId xmlns:p14="http://schemas.microsoft.com/office/powerpoint/2010/main" val="168319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8A6D3CA-3540-D458-B129-D28CA24C5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21A5A5C7-B55A-3F97-BE5E-269FFE9C4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2CD0AC6-5786-DD60-B569-63CC2AE2A4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859509-6EAB-4372-A246-ABD1F45F694D}" type="datetime1">
              <a:rPr lang="de-DE" smtClean="0"/>
              <a:t>19.04.23</a:t>
            </a:fld>
            <a:endParaRPr lang="de-DE"/>
          </a:p>
        </p:txBody>
      </p:sp>
      <p:sp>
        <p:nvSpPr>
          <p:cNvPr id="5" name="Fußzeilenplatzhalter 4">
            <a:extLst>
              <a:ext uri="{FF2B5EF4-FFF2-40B4-BE49-F238E27FC236}">
                <a16:creationId xmlns:a16="http://schemas.microsoft.com/office/drawing/2014/main" id="{3BD5FE83-2FC7-2205-BB8B-C1AC14BBEC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066E060-FB5E-208E-4539-CE5539B0F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8ACC0C-D6D1-41F7-AE98-C7583942C04D}" type="slidenum">
              <a:rPr lang="de-DE" smtClean="0"/>
              <a:t>‹Nr.›</a:t>
            </a:fld>
            <a:endParaRPr lang="de-DE"/>
          </a:p>
        </p:txBody>
      </p:sp>
    </p:spTree>
    <p:extLst>
      <p:ext uri="{BB962C8B-B14F-4D97-AF65-F5344CB8AC3E}">
        <p14:creationId xmlns:p14="http://schemas.microsoft.com/office/powerpoint/2010/main" val="187169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okwi.com/projects/36108334455685529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Wand enthält.&#10;&#10;Automatisch generierte Beschreibung">
            <a:extLst>
              <a:ext uri="{FF2B5EF4-FFF2-40B4-BE49-F238E27FC236}">
                <a16:creationId xmlns:a16="http://schemas.microsoft.com/office/drawing/2014/main" id="{93FF1D97-D1DB-E694-95A6-E1C6C409B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Grafik 9">
            <a:extLst>
              <a:ext uri="{FF2B5EF4-FFF2-40B4-BE49-F238E27FC236}">
                <a16:creationId xmlns:a16="http://schemas.microsoft.com/office/drawing/2014/main" id="{815C7704-4912-319F-BD56-DC60041DF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40538"/>
          </a:xfrm>
          <a:prstGeom prst="rect">
            <a:avLst/>
          </a:prstGeom>
        </p:spPr>
      </p:pic>
      <p:sp>
        <p:nvSpPr>
          <p:cNvPr id="2" name="Titel 1">
            <a:extLst>
              <a:ext uri="{FF2B5EF4-FFF2-40B4-BE49-F238E27FC236}">
                <a16:creationId xmlns:a16="http://schemas.microsoft.com/office/drawing/2014/main" id="{46C21D12-C73C-0C53-D6F5-329BE9271498}"/>
              </a:ext>
            </a:extLst>
          </p:cNvPr>
          <p:cNvSpPr>
            <a:spLocks noGrp="1"/>
          </p:cNvSpPr>
          <p:nvPr>
            <p:ph type="ctrTitle"/>
          </p:nvPr>
        </p:nvSpPr>
        <p:spPr>
          <a:xfrm>
            <a:off x="0" y="5400675"/>
            <a:ext cx="6096000" cy="1003864"/>
          </a:xfrm>
        </p:spPr>
        <p:txBody>
          <a:bodyPr>
            <a:normAutofit/>
          </a:bodyPr>
          <a:lstStyle/>
          <a:p>
            <a:pPr algn="l"/>
            <a:r>
              <a:rPr lang="de-DE" b="1" i="1" dirty="0">
                <a:highlight>
                  <a:srgbClr val="FFFF00"/>
                </a:highlight>
              </a:rPr>
              <a:t> Ein Arduino Projekt</a:t>
            </a:r>
          </a:p>
        </p:txBody>
      </p:sp>
      <p:sp>
        <p:nvSpPr>
          <p:cNvPr id="3" name="Untertitel 2">
            <a:extLst>
              <a:ext uri="{FF2B5EF4-FFF2-40B4-BE49-F238E27FC236}">
                <a16:creationId xmlns:a16="http://schemas.microsoft.com/office/drawing/2014/main" id="{83FA76BF-668B-BA97-48C3-BC3980DF1679}"/>
              </a:ext>
            </a:extLst>
          </p:cNvPr>
          <p:cNvSpPr>
            <a:spLocks noGrp="1"/>
          </p:cNvSpPr>
          <p:nvPr>
            <p:ph type="subTitle" idx="1"/>
          </p:nvPr>
        </p:nvSpPr>
        <p:spPr>
          <a:xfrm>
            <a:off x="9420225" y="134681"/>
            <a:ext cx="2638426" cy="436819"/>
          </a:xfrm>
        </p:spPr>
        <p:txBody>
          <a:bodyPr>
            <a:normAutofit fontScale="92500"/>
          </a:bodyPr>
          <a:lstStyle/>
          <a:p>
            <a:r>
              <a:rPr lang="de-DE" i="1" dirty="0">
                <a:highlight>
                  <a:srgbClr val="FFFF00"/>
                </a:highlight>
              </a:rPr>
              <a:t>Von Nikolay Shtanin</a:t>
            </a:r>
          </a:p>
        </p:txBody>
      </p:sp>
      <p:sp>
        <p:nvSpPr>
          <p:cNvPr id="4" name="Textfeld 3">
            <a:extLst>
              <a:ext uri="{FF2B5EF4-FFF2-40B4-BE49-F238E27FC236}">
                <a16:creationId xmlns:a16="http://schemas.microsoft.com/office/drawing/2014/main" id="{84091C8F-EE36-256F-1741-4C3F30EEB428}"/>
              </a:ext>
            </a:extLst>
          </p:cNvPr>
          <p:cNvSpPr txBox="1"/>
          <p:nvPr/>
        </p:nvSpPr>
        <p:spPr>
          <a:xfrm>
            <a:off x="4470140" y="453461"/>
            <a:ext cx="1946988" cy="1569660"/>
          </a:xfrm>
          <a:prstGeom prst="rect">
            <a:avLst/>
          </a:prstGeom>
          <a:noFill/>
        </p:spPr>
        <p:txBody>
          <a:bodyPr wrap="square" rtlCol="0">
            <a:spAutoFit/>
          </a:bodyPr>
          <a:lstStyle/>
          <a:p>
            <a:r>
              <a:rPr lang="de-DE" sz="9600" b="1" dirty="0" err="1">
                <a:solidFill>
                  <a:schemeClr val="accent2">
                    <a:lumMod val="75000"/>
                  </a:schemeClr>
                </a:solidFill>
              </a:rPr>
              <a:t>Sch</a:t>
            </a:r>
            <a:endParaRPr lang="de-DE" sz="9600" b="1" dirty="0">
              <a:solidFill>
                <a:schemeClr val="accent2">
                  <a:lumMod val="75000"/>
                </a:schemeClr>
              </a:solidFill>
            </a:endParaRPr>
          </a:p>
        </p:txBody>
      </p:sp>
      <p:sp>
        <p:nvSpPr>
          <p:cNvPr id="7" name="Textfeld 6">
            <a:extLst>
              <a:ext uri="{FF2B5EF4-FFF2-40B4-BE49-F238E27FC236}">
                <a16:creationId xmlns:a16="http://schemas.microsoft.com/office/drawing/2014/main" id="{8619A9B0-528B-BC85-9AAC-91ED21E3D720}"/>
              </a:ext>
            </a:extLst>
          </p:cNvPr>
          <p:cNvSpPr txBox="1"/>
          <p:nvPr/>
        </p:nvSpPr>
        <p:spPr>
          <a:xfrm>
            <a:off x="6139445" y="453461"/>
            <a:ext cx="642355" cy="1569660"/>
          </a:xfrm>
          <a:prstGeom prst="rect">
            <a:avLst/>
          </a:prstGeom>
          <a:noFill/>
        </p:spPr>
        <p:txBody>
          <a:bodyPr wrap="square" rtlCol="0">
            <a:spAutoFit/>
          </a:bodyPr>
          <a:lstStyle/>
          <a:p>
            <a:r>
              <a:rPr lang="de-DE" sz="9600" b="1" dirty="0">
                <a:highlight>
                  <a:srgbClr val="FFFF00"/>
                </a:highlight>
              </a:rPr>
              <a:t>L</a:t>
            </a:r>
          </a:p>
        </p:txBody>
      </p:sp>
      <p:sp>
        <p:nvSpPr>
          <p:cNvPr id="8" name="Textfeld 7">
            <a:extLst>
              <a:ext uri="{FF2B5EF4-FFF2-40B4-BE49-F238E27FC236}">
                <a16:creationId xmlns:a16="http://schemas.microsoft.com/office/drawing/2014/main" id="{0C25B62F-9FAE-5E39-A6F7-6A5E5CDB3F07}"/>
              </a:ext>
            </a:extLst>
          </p:cNvPr>
          <p:cNvSpPr txBox="1"/>
          <p:nvPr/>
        </p:nvSpPr>
        <p:spPr>
          <a:xfrm>
            <a:off x="6319156" y="453461"/>
            <a:ext cx="5393094" cy="1569660"/>
          </a:xfrm>
          <a:prstGeom prst="rect">
            <a:avLst/>
          </a:prstGeom>
          <a:noFill/>
        </p:spPr>
        <p:txBody>
          <a:bodyPr wrap="square" rtlCol="0">
            <a:spAutoFit/>
          </a:bodyPr>
          <a:lstStyle/>
          <a:p>
            <a:r>
              <a:rPr lang="de-DE" sz="9600" b="1" dirty="0" err="1">
                <a:solidFill>
                  <a:schemeClr val="accent2">
                    <a:lumMod val="75000"/>
                  </a:schemeClr>
                </a:solidFill>
              </a:rPr>
              <a:t>ießanlage</a:t>
            </a:r>
            <a:endParaRPr lang="de-DE" sz="9600" dirty="0"/>
          </a:p>
        </p:txBody>
      </p:sp>
      <p:sp>
        <p:nvSpPr>
          <p:cNvPr id="12" name="Textfeld 11">
            <a:extLst>
              <a:ext uri="{FF2B5EF4-FFF2-40B4-BE49-F238E27FC236}">
                <a16:creationId xmlns:a16="http://schemas.microsoft.com/office/drawing/2014/main" id="{AD49B9B3-7233-0F9F-B4E5-A6735400821D}"/>
              </a:ext>
            </a:extLst>
          </p:cNvPr>
          <p:cNvSpPr txBox="1"/>
          <p:nvPr/>
        </p:nvSpPr>
        <p:spPr>
          <a:xfrm>
            <a:off x="1781175" y="2144555"/>
            <a:ext cx="8829675" cy="1446550"/>
          </a:xfrm>
          <a:prstGeom prst="rect">
            <a:avLst/>
          </a:prstGeom>
          <a:noFill/>
        </p:spPr>
        <p:txBody>
          <a:bodyPr wrap="square" rtlCol="0">
            <a:spAutoFit/>
          </a:bodyPr>
          <a:lstStyle/>
          <a:p>
            <a:pPr algn="ctr"/>
            <a:r>
              <a:rPr lang="de-DE" sz="8800" dirty="0">
                <a:solidFill>
                  <a:srgbClr val="0070C0"/>
                </a:solidFill>
              </a:rPr>
              <a:t>Hallo, zusammen!</a:t>
            </a:r>
          </a:p>
        </p:txBody>
      </p:sp>
    </p:spTree>
    <p:extLst>
      <p:ext uri="{BB962C8B-B14F-4D97-AF65-F5344CB8AC3E}">
        <p14:creationId xmlns:p14="http://schemas.microsoft.com/office/powerpoint/2010/main" val="185207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ppt_x"/>
                                          </p:val>
                                        </p:tav>
                                        <p:tav tm="100000">
                                          <p:val>
                                            <p:strVal val="#ppt_x"/>
                                          </p:val>
                                        </p:tav>
                                      </p:tavLst>
                                    </p:anim>
                                    <p:anim calcmode="lin" valueType="num">
                                      <p:cBhvr additive="base">
                                        <p:cTn id="11" dur="1000" fill="hold"/>
                                        <p:tgtEl>
                                          <p:spTgt spid="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1499"/>
                                          </p:stCondLst>
                                        </p:cTn>
                                        <p:tgtEl>
                                          <p:spTgt spid="6"/>
                                        </p:tgtEl>
                                        <p:attrNameLst>
                                          <p:attrName>style.visibility</p:attrName>
                                        </p:attrNameLst>
                                      </p:cBhvr>
                                      <p:to>
                                        <p:strVal val="visible"/>
                                      </p:to>
                                    </p:set>
                                  </p:childTnLst>
                                </p:cTn>
                              </p:par>
                            </p:childTnLst>
                          </p:cTn>
                        </p:par>
                        <p:par>
                          <p:cTn id="19" fill="hold">
                            <p:stCondLst>
                              <p:cond delay="2500"/>
                            </p:stCondLst>
                            <p:childTnLst>
                              <p:par>
                                <p:cTn id="20" presetID="2" presetClass="entr" presetSubtype="4" fill="hold" grpId="0" nodeType="afterEffect">
                                  <p:stCondLst>
                                    <p:cond delay="10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ppt_x"/>
                                          </p:val>
                                        </p:tav>
                                        <p:tav tm="100000">
                                          <p:val>
                                            <p:strVal val="#ppt_x"/>
                                          </p:val>
                                        </p:tav>
                                      </p:tavLst>
                                    </p:anim>
                                    <p:anim calcmode="lin" valueType="num">
                                      <p:cBhvr additive="base">
                                        <p:cTn id="23" dur="750" fill="hold"/>
                                        <p:tgtEl>
                                          <p:spTgt spid="7"/>
                                        </p:tgtEl>
                                        <p:attrNameLst>
                                          <p:attrName>ppt_y</p:attrName>
                                        </p:attrNameLst>
                                      </p:cBhvr>
                                      <p:tavLst>
                                        <p:tav tm="0">
                                          <p:val>
                                            <p:strVal val="1+#ppt_h/2"/>
                                          </p:val>
                                        </p:tav>
                                        <p:tav tm="100000">
                                          <p:val>
                                            <p:strVal val="#ppt_y"/>
                                          </p:val>
                                        </p:tav>
                                      </p:tavLst>
                                    </p:anim>
                                  </p:childTnLst>
                                </p:cTn>
                              </p:par>
                              <p:par>
                                <p:cTn id="24" presetID="63" presetClass="path" presetSubtype="0" accel="50000" decel="50000" fill="hold" grpId="1" nodeType="withEffect">
                                  <p:stCondLst>
                                    <p:cond delay="1250"/>
                                  </p:stCondLst>
                                  <p:childTnLst>
                                    <p:animMotion origin="layout" path="M -3.125E-6 4.44444E-6 L 0.03477 4.44444E-6 " pathEditMode="relative" rAng="0" ptsTypes="AA">
                                      <p:cBhvr>
                                        <p:cTn id="25" dur="750" fill="hold"/>
                                        <p:tgtEl>
                                          <p:spTgt spid="8">
                                            <p:txEl>
                                              <p:pRg st="0" end="0"/>
                                            </p:txEl>
                                          </p:spTgt>
                                        </p:tgtEl>
                                        <p:attrNameLst>
                                          <p:attrName>ppt_x</p:attrName>
                                          <p:attrName>ppt_y</p:attrName>
                                        </p:attrNameLst>
                                      </p:cBhvr>
                                      <p:rCtr x="1732" y="0"/>
                                    </p:animMotion>
                                  </p:childTnLst>
                                </p:cTn>
                              </p:par>
                            </p:childTnLst>
                          </p:cTn>
                        </p:par>
                        <p:par>
                          <p:cTn id="26" fill="hold">
                            <p:stCondLst>
                              <p:cond delay="4500"/>
                            </p:stCondLst>
                            <p:childTnLst>
                              <p:par>
                                <p:cTn id="27" presetID="10" presetClass="exit" presetSubtype="0" fill="hold" nodeType="afterEffect">
                                  <p:stCondLst>
                                    <p:cond delay="750"/>
                                  </p:stCondLst>
                                  <p:childTnLst>
                                    <p:animEffect transition="out" filter="fade">
                                      <p:cBhvr>
                                        <p:cTn id="28" dur="1250"/>
                                        <p:tgtEl>
                                          <p:spTgt spid="6"/>
                                        </p:tgtEl>
                                      </p:cBhvr>
                                    </p:animEffect>
                                    <p:set>
                                      <p:cBhvr>
                                        <p:cTn id="29" dur="1" fill="hold">
                                          <p:stCondLst>
                                            <p:cond delay="1249"/>
                                          </p:stCondLst>
                                        </p:cTn>
                                        <p:tgtEl>
                                          <p:spTgt spid="6"/>
                                        </p:tgtEl>
                                        <p:attrNameLst>
                                          <p:attrName>style.visibility</p:attrName>
                                        </p:attrNameLst>
                                      </p:cBhvr>
                                      <p:to>
                                        <p:strVal val="hidden"/>
                                      </p:to>
                                    </p:set>
                                  </p:childTnLst>
                                </p:cTn>
                              </p:par>
                              <p:par>
                                <p:cTn id="30" presetID="10" presetClass="entr" presetSubtype="0" fill="hold" nodeType="with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250"/>
                                        <p:tgtEl>
                                          <p:spTgt spid="10"/>
                                        </p:tgtEl>
                                      </p:cBhvr>
                                    </p:animEffect>
                                  </p:childTnLst>
                                </p:cTn>
                              </p:par>
                            </p:childTnLst>
                          </p:cTn>
                        </p:par>
                        <p:par>
                          <p:cTn id="33" fill="hold">
                            <p:stCondLst>
                              <p:cond delay="6750"/>
                            </p:stCondLst>
                            <p:childTnLst>
                              <p:par>
                                <p:cTn id="34" presetID="2" presetClass="entr" presetSubtype="8" fill="hold" grpId="0" nodeType="afterEffect">
                                  <p:stCondLst>
                                    <p:cond delay="150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0-#ppt_w/2"/>
                                          </p:val>
                                        </p:tav>
                                        <p:tav tm="100000">
                                          <p:val>
                                            <p:strVal val="#ppt_x"/>
                                          </p:val>
                                        </p:tav>
                                      </p:tavLst>
                                    </p:anim>
                                    <p:anim calcmode="lin" valueType="num">
                                      <p:cBhvr additive="base">
                                        <p:cTn id="37" dur="10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9250"/>
                            </p:stCondLst>
                            <p:childTnLst>
                              <p:par>
                                <p:cTn id="39" presetID="2" presetClass="entr" presetSubtype="2" fill="hold" grpId="0" nodeType="afterEffect">
                                  <p:stCondLst>
                                    <p:cond delay="1000"/>
                                  </p:stCondLst>
                                  <p:childTnLst>
                                    <p:set>
                                      <p:cBhvr>
                                        <p:cTn id="40" dur="1" fill="hold">
                                          <p:stCondLst>
                                            <p:cond delay="0"/>
                                          </p:stCondLst>
                                        </p:cTn>
                                        <p:tgtEl>
                                          <p:spTgt spid="3">
                                            <p:txEl>
                                              <p:pRg st="0" end="0"/>
                                            </p:txEl>
                                          </p:spTgt>
                                        </p:tgtEl>
                                        <p:attrNameLst>
                                          <p:attrName>style.visibility</p:attrName>
                                        </p:attrNameLst>
                                      </p:cBhvr>
                                      <p:to>
                                        <p:strVal val="visible"/>
                                      </p:to>
                                    </p:set>
                                    <p:anim calcmode="lin" valueType="num">
                                      <p:cBhvr additive="base">
                                        <p:cTn id="41"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7" grpId="0"/>
      <p:bldP spid="8" grpId="0" build="allAtOnce"/>
      <p:bldP spid="8" grpId="1" build="allAtOnce"/>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D25605B-C8C4-E248-E9BC-D6B09F55E33C}"/>
              </a:ext>
            </a:extLst>
          </p:cNvPr>
          <p:cNvPicPr>
            <a:picLocks noChangeAspect="1"/>
          </p:cNvPicPr>
          <p:nvPr/>
        </p:nvPicPr>
        <p:blipFill>
          <a:blip r:embed="rId2"/>
          <a:stretch>
            <a:fillRect/>
          </a:stretch>
        </p:blipFill>
        <p:spPr>
          <a:xfrm>
            <a:off x="0" y="-321012"/>
            <a:ext cx="12192000" cy="8608978"/>
          </a:xfrm>
          <a:prstGeom prst="rect">
            <a:avLst/>
          </a:prstGeom>
        </p:spPr>
      </p:pic>
      <p:sp>
        <p:nvSpPr>
          <p:cNvPr id="2" name="Titel 1">
            <a:extLst>
              <a:ext uri="{FF2B5EF4-FFF2-40B4-BE49-F238E27FC236}">
                <a16:creationId xmlns:a16="http://schemas.microsoft.com/office/drawing/2014/main" id="{DD2ABCB7-71EA-1BC3-7DAD-502CBD54C5AC}"/>
              </a:ext>
            </a:extLst>
          </p:cNvPr>
          <p:cNvSpPr>
            <a:spLocks noGrp="1"/>
          </p:cNvSpPr>
          <p:nvPr>
            <p:ph type="title"/>
          </p:nvPr>
        </p:nvSpPr>
        <p:spPr>
          <a:xfrm>
            <a:off x="1524000" y="206207"/>
            <a:ext cx="4924425" cy="1092200"/>
          </a:xfrm>
        </p:spPr>
        <p:txBody>
          <a:bodyPr>
            <a:normAutofit/>
          </a:bodyPr>
          <a:lstStyle/>
          <a:p>
            <a:r>
              <a:rPr lang="de-DE" sz="4000" b="1" dirty="0">
                <a:solidFill>
                  <a:srgbClr val="FFFF00"/>
                </a:solidFill>
              </a:rPr>
              <a:t>Film-Film-Film</a:t>
            </a:r>
          </a:p>
        </p:txBody>
      </p:sp>
      <p:sp>
        <p:nvSpPr>
          <p:cNvPr id="6" name="Foliennummernplatzhalter 5">
            <a:extLst>
              <a:ext uri="{FF2B5EF4-FFF2-40B4-BE49-F238E27FC236}">
                <a16:creationId xmlns:a16="http://schemas.microsoft.com/office/drawing/2014/main" id="{103FFE56-BC46-C1EF-D421-FF661E520FD7}"/>
              </a:ext>
            </a:extLst>
          </p:cNvPr>
          <p:cNvSpPr>
            <a:spLocks noGrp="1"/>
          </p:cNvSpPr>
          <p:nvPr>
            <p:ph type="sldNum" sz="quarter" idx="12"/>
          </p:nvPr>
        </p:nvSpPr>
        <p:spPr/>
        <p:txBody>
          <a:bodyPr/>
          <a:lstStyle/>
          <a:p>
            <a:fld id="{CA8ACC0C-D6D1-41F7-AE98-C7583942C04D}" type="slidenum">
              <a:rPr lang="de-DE" smtClean="0"/>
              <a:t>10</a:t>
            </a:fld>
            <a:endParaRPr lang="de-DE"/>
          </a:p>
        </p:txBody>
      </p:sp>
      <p:sp>
        <p:nvSpPr>
          <p:cNvPr id="3" name="Textfeld 2">
            <a:extLst>
              <a:ext uri="{FF2B5EF4-FFF2-40B4-BE49-F238E27FC236}">
                <a16:creationId xmlns:a16="http://schemas.microsoft.com/office/drawing/2014/main" id="{F9435624-C0AA-7117-B182-EE33BD3A12C6}"/>
              </a:ext>
            </a:extLst>
          </p:cNvPr>
          <p:cNvSpPr txBox="1"/>
          <p:nvPr/>
        </p:nvSpPr>
        <p:spPr>
          <a:xfrm>
            <a:off x="753033" y="2016810"/>
            <a:ext cx="10909590" cy="2062103"/>
          </a:xfrm>
          <a:prstGeom prst="rect">
            <a:avLst/>
          </a:prstGeom>
          <a:noFill/>
        </p:spPr>
        <p:txBody>
          <a:bodyPr wrap="none" rtlCol="0">
            <a:spAutoFit/>
          </a:bodyPr>
          <a:lstStyle/>
          <a:p>
            <a:pPr algn="ctr"/>
            <a:r>
              <a:rPr lang="de-DE" sz="3200" dirty="0"/>
              <a:t>Hier  befand sich ein kurzes Video, </a:t>
            </a:r>
          </a:p>
          <a:p>
            <a:pPr algn="ctr"/>
            <a:r>
              <a:rPr lang="de-DE" sz="3200" dirty="0"/>
              <a:t>welches anhand einiger Beispiele die Nutzung veranschaulichte. </a:t>
            </a:r>
          </a:p>
          <a:p>
            <a:pPr algn="ctr"/>
            <a:r>
              <a:rPr lang="de-DE" sz="3200" dirty="0"/>
              <a:t>Dieses wurde aber entfernt, </a:t>
            </a:r>
          </a:p>
          <a:p>
            <a:pPr algn="ctr"/>
            <a:r>
              <a:rPr lang="de-DE" sz="3200" dirty="0"/>
              <a:t>um die Dateigröße in Rahmen zu halten.</a:t>
            </a:r>
          </a:p>
        </p:txBody>
      </p:sp>
    </p:spTree>
    <p:extLst>
      <p:ext uri="{BB962C8B-B14F-4D97-AF65-F5344CB8AC3E}">
        <p14:creationId xmlns:p14="http://schemas.microsoft.com/office/powerpoint/2010/main" val="228042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C5377B9-4D13-8F12-9022-E5AA7ECFC17A}"/>
              </a:ext>
            </a:extLst>
          </p:cNvPr>
          <p:cNvPicPr>
            <a:picLocks noChangeAspect="1"/>
          </p:cNvPicPr>
          <p:nvPr/>
        </p:nvPicPr>
        <p:blipFill>
          <a:blip r:embed="rId2"/>
          <a:stretch>
            <a:fillRect/>
          </a:stretch>
        </p:blipFill>
        <p:spPr>
          <a:xfrm>
            <a:off x="0" y="-425787"/>
            <a:ext cx="12192000" cy="8608978"/>
          </a:xfrm>
          <a:prstGeom prst="rect">
            <a:avLst/>
          </a:prstGeom>
        </p:spPr>
      </p:pic>
      <p:sp>
        <p:nvSpPr>
          <p:cNvPr id="2" name="Titel 1">
            <a:extLst>
              <a:ext uri="{FF2B5EF4-FFF2-40B4-BE49-F238E27FC236}">
                <a16:creationId xmlns:a16="http://schemas.microsoft.com/office/drawing/2014/main" id="{E91486E8-73EC-FA87-473F-6D5D70C645E0}"/>
              </a:ext>
            </a:extLst>
          </p:cNvPr>
          <p:cNvSpPr>
            <a:spLocks noGrp="1"/>
          </p:cNvSpPr>
          <p:nvPr>
            <p:ph type="title"/>
          </p:nvPr>
        </p:nvSpPr>
        <p:spPr>
          <a:xfrm>
            <a:off x="1477203" y="149778"/>
            <a:ext cx="5711687" cy="1016414"/>
          </a:xfrm>
        </p:spPr>
        <p:txBody>
          <a:bodyPr>
            <a:normAutofit/>
          </a:bodyPr>
          <a:lstStyle/>
          <a:p>
            <a:r>
              <a:rPr lang="de-DE" sz="4000" b="1" dirty="0">
                <a:solidFill>
                  <a:srgbClr val="FFFF00"/>
                </a:solidFill>
              </a:rPr>
              <a:t>Wie soll es denn laufen?</a:t>
            </a:r>
          </a:p>
        </p:txBody>
      </p:sp>
      <p:pic>
        <p:nvPicPr>
          <p:cNvPr id="10" name="Grafik 9" descr="Ein Bild, das Diagramm enthält.&#10;&#10;Automatisch generierte Beschreibung">
            <a:extLst>
              <a:ext uri="{FF2B5EF4-FFF2-40B4-BE49-F238E27FC236}">
                <a16:creationId xmlns:a16="http://schemas.microsoft.com/office/drawing/2014/main" id="{BE29408B-A97D-46D3-22F6-03552EF66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502" y="-19049"/>
            <a:ext cx="4934328" cy="6858000"/>
          </a:xfrm>
          <a:prstGeom prst="rect">
            <a:avLst/>
          </a:prstGeom>
        </p:spPr>
      </p:pic>
      <p:sp>
        <p:nvSpPr>
          <p:cNvPr id="11" name="Textfeld 10">
            <a:extLst>
              <a:ext uri="{FF2B5EF4-FFF2-40B4-BE49-F238E27FC236}">
                <a16:creationId xmlns:a16="http://schemas.microsoft.com/office/drawing/2014/main" id="{CA076AEB-F217-C874-06F2-90B786C2B1A5}"/>
              </a:ext>
            </a:extLst>
          </p:cNvPr>
          <p:cNvSpPr txBox="1"/>
          <p:nvPr/>
        </p:nvSpPr>
        <p:spPr>
          <a:xfrm>
            <a:off x="712777" y="2466700"/>
            <a:ext cx="3653949" cy="2308324"/>
          </a:xfrm>
          <a:prstGeom prst="rect">
            <a:avLst/>
          </a:prstGeom>
          <a:noFill/>
        </p:spPr>
        <p:txBody>
          <a:bodyPr wrap="square" rtlCol="0">
            <a:spAutoFit/>
          </a:bodyPr>
          <a:lstStyle/>
          <a:p>
            <a:pPr algn="r"/>
            <a:r>
              <a:rPr lang="de-DE" sz="7200" dirty="0">
                <a:solidFill>
                  <a:srgbClr val="FF0000"/>
                </a:solidFill>
              </a:rPr>
              <a:t>Ungefähr so:</a:t>
            </a:r>
          </a:p>
        </p:txBody>
      </p:sp>
      <p:sp>
        <p:nvSpPr>
          <p:cNvPr id="12" name="Foliennummernplatzhalter 11">
            <a:extLst>
              <a:ext uri="{FF2B5EF4-FFF2-40B4-BE49-F238E27FC236}">
                <a16:creationId xmlns:a16="http://schemas.microsoft.com/office/drawing/2014/main" id="{F33C8BB9-3E11-5946-20D7-903B37859955}"/>
              </a:ext>
            </a:extLst>
          </p:cNvPr>
          <p:cNvSpPr>
            <a:spLocks noGrp="1"/>
          </p:cNvSpPr>
          <p:nvPr>
            <p:ph type="sldNum" sz="quarter" idx="12"/>
          </p:nvPr>
        </p:nvSpPr>
        <p:spPr/>
        <p:txBody>
          <a:bodyPr/>
          <a:lstStyle/>
          <a:p>
            <a:fld id="{CA8ACC0C-D6D1-41F7-AE98-C7583942C04D}" type="slidenum">
              <a:rPr lang="de-DE" smtClean="0"/>
              <a:t>11</a:t>
            </a:fld>
            <a:endParaRPr lang="de-DE"/>
          </a:p>
        </p:txBody>
      </p:sp>
    </p:spTree>
    <p:extLst>
      <p:ext uri="{BB962C8B-B14F-4D97-AF65-F5344CB8AC3E}">
        <p14:creationId xmlns:p14="http://schemas.microsoft.com/office/powerpoint/2010/main" val="119116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75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0-#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10" presetClass="entr" presetSubtype="0" fill="hold" nodeType="after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CC4DB1A-980F-D4A7-313D-1D5BE0A33373}"/>
              </a:ext>
            </a:extLst>
          </p:cNvPr>
          <p:cNvPicPr>
            <a:picLocks noChangeAspect="1"/>
          </p:cNvPicPr>
          <p:nvPr/>
        </p:nvPicPr>
        <p:blipFill>
          <a:blip r:embed="rId2"/>
          <a:stretch>
            <a:fillRect/>
          </a:stretch>
        </p:blipFill>
        <p:spPr>
          <a:xfrm>
            <a:off x="0" y="-621613"/>
            <a:ext cx="12192000" cy="8696739"/>
          </a:xfrm>
          <a:prstGeom prst="rect">
            <a:avLst/>
          </a:prstGeom>
        </p:spPr>
      </p:pic>
      <p:sp>
        <p:nvSpPr>
          <p:cNvPr id="2" name="Titel 1">
            <a:extLst>
              <a:ext uri="{FF2B5EF4-FFF2-40B4-BE49-F238E27FC236}">
                <a16:creationId xmlns:a16="http://schemas.microsoft.com/office/drawing/2014/main" id="{4713490F-A36A-C544-64F3-F675EE00A09E}"/>
              </a:ext>
            </a:extLst>
          </p:cNvPr>
          <p:cNvSpPr>
            <a:spLocks noGrp="1"/>
          </p:cNvSpPr>
          <p:nvPr>
            <p:ph type="title"/>
          </p:nvPr>
        </p:nvSpPr>
        <p:spPr>
          <a:xfrm>
            <a:off x="2051182" y="99268"/>
            <a:ext cx="7410061" cy="681135"/>
          </a:xfrm>
        </p:spPr>
        <p:txBody>
          <a:bodyPr>
            <a:normAutofit fontScale="90000"/>
          </a:bodyPr>
          <a:lstStyle/>
          <a:p>
            <a:pPr algn="ctr"/>
            <a:r>
              <a:rPr lang="de-DE" b="1" dirty="0">
                <a:solidFill>
                  <a:srgbClr val="FFFF00"/>
                </a:solidFill>
              </a:rPr>
              <a:t>Geht es nun etwas genauer?</a:t>
            </a:r>
          </a:p>
        </p:txBody>
      </p:sp>
      <p:sp>
        <p:nvSpPr>
          <p:cNvPr id="3" name="Inhaltsplatzhalter 2">
            <a:extLst>
              <a:ext uri="{FF2B5EF4-FFF2-40B4-BE49-F238E27FC236}">
                <a16:creationId xmlns:a16="http://schemas.microsoft.com/office/drawing/2014/main" id="{C324D6B5-BE3D-9C2B-41A7-824E7C115E2C}"/>
              </a:ext>
            </a:extLst>
          </p:cNvPr>
          <p:cNvSpPr>
            <a:spLocks noGrp="1"/>
          </p:cNvSpPr>
          <p:nvPr>
            <p:ph idx="1"/>
          </p:nvPr>
        </p:nvSpPr>
        <p:spPr>
          <a:xfrm>
            <a:off x="3825744" y="6400767"/>
            <a:ext cx="4270505" cy="609665"/>
          </a:xfrm>
        </p:spPr>
        <p:txBody>
          <a:bodyPr>
            <a:noAutofit/>
          </a:bodyPr>
          <a:lstStyle/>
          <a:p>
            <a:pPr marL="0" indent="0" algn="ctr">
              <a:buNone/>
            </a:pPr>
            <a:r>
              <a:rPr lang="de-DE" sz="3600" b="1" dirty="0">
                <a:solidFill>
                  <a:srgbClr val="FF0000"/>
                </a:solidFill>
              </a:rPr>
              <a:t>… aber sicher doch!</a:t>
            </a:r>
          </a:p>
        </p:txBody>
      </p:sp>
      <p:sp>
        <p:nvSpPr>
          <p:cNvPr id="8" name="Textfeld 7">
            <a:extLst>
              <a:ext uri="{FF2B5EF4-FFF2-40B4-BE49-F238E27FC236}">
                <a16:creationId xmlns:a16="http://schemas.microsoft.com/office/drawing/2014/main" id="{D69C835A-4C66-E4B2-966E-66F43FB8C4F8}"/>
              </a:ext>
            </a:extLst>
          </p:cNvPr>
          <p:cNvSpPr txBox="1"/>
          <p:nvPr/>
        </p:nvSpPr>
        <p:spPr>
          <a:xfrm>
            <a:off x="268357" y="695409"/>
            <a:ext cx="5456943" cy="5940088"/>
          </a:xfrm>
          <a:prstGeom prst="rect">
            <a:avLst/>
          </a:prstGeom>
          <a:noFill/>
        </p:spPr>
        <p:txBody>
          <a:bodyPr wrap="none" rtlCol="0">
            <a:spAutoFit/>
          </a:bodyPr>
          <a:lstStyle/>
          <a:p>
            <a:r>
              <a:rPr lang="de-DE" sz="1000" dirty="0"/>
              <a:t>//</a:t>
            </a:r>
            <a:r>
              <a:rPr lang="de-DE" sz="1000" dirty="0" err="1"/>
              <a:t>programm</a:t>
            </a:r>
            <a:r>
              <a:rPr lang="de-DE" sz="1000" dirty="0"/>
              <a:t> </a:t>
            </a:r>
            <a:r>
              <a:rPr lang="de-DE" sz="1000" dirty="0" err="1"/>
              <a:t>Schliessanlage</a:t>
            </a:r>
            <a:r>
              <a:rPr lang="de-DE" sz="1000" dirty="0"/>
              <a:t>; Version 1.01 (Laienfreundlich kommentiert [fast...]) </a:t>
            </a:r>
          </a:p>
          <a:p>
            <a:r>
              <a:rPr lang="de-DE" sz="1000" dirty="0"/>
              <a:t>//DAA-DT_W23[doofer]FiSi Nikolay Shtanin</a:t>
            </a:r>
          </a:p>
          <a:p>
            <a:r>
              <a:rPr lang="de-DE" sz="1000" dirty="0"/>
              <a:t>#include &lt;</a:t>
            </a:r>
            <a:r>
              <a:rPr lang="de-DE" sz="1000" dirty="0" err="1"/>
              <a:t>LiquidCrystal.h</a:t>
            </a:r>
            <a:r>
              <a:rPr lang="de-DE" sz="1000" dirty="0"/>
              <a:t>&gt;</a:t>
            </a:r>
          </a:p>
          <a:p>
            <a:r>
              <a:rPr lang="de-DE" sz="1000" dirty="0"/>
              <a:t>#include &lt;</a:t>
            </a:r>
            <a:r>
              <a:rPr lang="de-DE" sz="1000" dirty="0" err="1"/>
              <a:t>Keypad.h</a:t>
            </a:r>
            <a:r>
              <a:rPr lang="de-DE" sz="1000" dirty="0"/>
              <a:t>&gt;</a:t>
            </a:r>
          </a:p>
          <a:p>
            <a:r>
              <a:rPr lang="de-DE" sz="1000" dirty="0"/>
              <a:t>#include &lt;</a:t>
            </a:r>
            <a:r>
              <a:rPr lang="de-DE" sz="1000" dirty="0" err="1"/>
              <a:t>Servo.h</a:t>
            </a:r>
            <a:r>
              <a:rPr lang="de-DE" sz="1000" dirty="0"/>
              <a:t>&gt;</a:t>
            </a:r>
          </a:p>
          <a:p>
            <a:r>
              <a:rPr lang="de-DE" sz="1000" dirty="0"/>
              <a:t>//#include "</a:t>
            </a:r>
            <a:r>
              <a:rPr lang="de-DE" sz="1000" dirty="0" err="1"/>
              <a:t>Ge.h</a:t>
            </a:r>
            <a:r>
              <a:rPr lang="de-DE" sz="1000" dirty="0"/>
              <a:t>"/</a:t>
            </a:r>
            <a:r>
              <a:rPr lang="de-DE" sz="1000" dirty="0" err="1"/>
              <a:t>rn</a:t>
            </a:r>
            <a:endParaRPr lang="de-DE" sz="1000" dirty="0"/>
          </a:p>
          <a:p>
            <a:r>
              <a:rPr lang="de-DE" sz="1000" dirty="0"/>
              <a:t>//Lass den </a:t>
            </a:r>
            <a:r>
              <a:rPr lang="de-DE" sz="1000" dirty="0" err="1"/>
              <a:t>Pre-Processor</a:t>
            </a:r>
            <a:r>
              <a:rPr lang="de-DE" sz="1000" dirty="0"/>
              <a:t> über den Typ der folgenden Konstanten entscheiden</a:t>
            </a:r>
          </a:p>
          <a:p>
            <a:r>
              <a:rPr lang="de-DE" sz="1000" dirty="0"/>
              <a:t>#define ANDF A4 //Reserviert</a:t>
            </a:r>
          </a:p>
          <a:p>
            <a:r>
              <a:rPr lang="de-DE" sz="1000" dirty="0"/>
              <a:t>#define ANFD A5 //Reserviert</a:t>
            </a:r>
          </a:p>
          <a:p>
            <a:r>
              <a:rPr lang="de-DE" sz="1000" dirty="0"/>
              <a:t>#define BACKLIGHT 13 //</a:t>
            </a:r>
            <a:r>
              <a:rPr lang="de-DE" sz="1000" dirty="0" err="1"/>
              <a:t>Hintergrundbeleutung</a:t>
            </a:r>
            <a:r>
              <a:rPr lang="de-DE" sz="1000" dirty="0"/>
              <a:t> </a:t>
            </a:r>
          </a:p>
          <a:p>
            <a:r>
              <a:rPr lang="de-DE" sz="1000" dirty="0"/>
              <a:t>#define SERVO_PIN 6 //Definiere Servo-Parameter</a:t>
            </a:r>
          </a:p>
          <a:p>
            <a:r>
              <a:rPr lang="de-DE" sz="1000" dirty="0"/>
              <a:t>#define SERVO_LOCK_POS 93 //Verriegelt</a:t>
            </a:r>
          </a:p>
          <a:p>
            <a:r>
              <a:rPr lang="de-DE" sz="1000" dirty="0"/>
              <a:t>#define SERVO_UNLOCK_POS 3 //Entriegelt</a:t>
            </a:r>
          </a:p>
          <a:p>
            <a:r>
              <a:rPr lang="de-DE" sz="1000" dirty="0"/>
              <a:t>#define KEYPAD_ROWS 4 //Keypad-Zeilen</a:t>
            </a:r>
          </a:p>
          <a:p>
            <a:r>
              <a:rPr lang="de-DE" sz="1000" dirty="0"/>
              <a:t>#define KEYPAD_COLS 4 //Keypad-Spalten</a:t>
            </a:r>
          </a:p>
          <a:p>
            <a:r>
              <a:rPr lang="de-DE" sz="1000" dirty="0"/>
              <a:t>#define LCD_COLS 16 //LCD-Spalten</a:t>
            </a:r>
          </a:p>
          <a:p>
            <a:r>
              <a:rPr lang="de-DE" sz="1000" dirty="0"/>
              <a:t>#define LCD_ROWS 2 //LCD-Zeilen</a:t>
            </a:r>
          </a:p>
          <a:p>
            <a:r>
              <a:rPr lang="de-DE" sz="1000" dirty="0" err="1"/>
              <a:t>const</a:t>
            </a:r>
            <a:r>
              <a:rPr lang="de-DE" sz="1000" dirty="0"/>
              <a:t> String HELLO = "X:A, &lt;-:C, OK:D";//LCDs 1.Zeile </a:t>
            </a:r>
          </a:p>
          <a:p>
            <a:r>
              <a:rPr lang="de-DE" sz="1000" dirty="0" err="1"/>
              <a:t>const</a:t>
            </a:r>
            <a:r>
              <a:rPr lang="de-DE" sz="1000" dirty="0"/>
              <a:t> </a:t>
            </a:r>
            <a:r>
              <a:rPr lang="de-DE" sz="1000" dirty="0" err="1"/>
              <a:t>unsigned</a:t>
            </a:r>
            <a:r>
              <a:rPr lang="de-DE" sz="1000" dirty="0"/>
              <a:t> </a:t>
            </a:r>
            <a:r>
              <a:rPr lang="de-DE" sz="1000" dirty="0" err="1"/>
              <a:t>long</a:t>
            </a:r>
            <a:r>
              <a:rPr lang="de-DE" sz="1000" dirty="0"/>
              <a:t> </a:t>
            </a:r>
            <a:r>
              <a:rPr lang="de-DE" sz="1000" dirty="0" err="1"/>
              <a:t>sleepTimer</a:t>
            </a:r>
            <a:r>
              <a:rPr lang="de-DE" sz="1000" dirty="0"/>
              <a:t> = 10000; // nach 10s ohne Aktivität</a:t>
            </a:r>
          </a:p>
          <a:p>
            <a:r>
              <a:rPr lang="de-DE" sz="1000" dirty="0" err="1"/>
              <a:t>unsigned</a:t>
            </a:r>
            <a:r>
              <a:rPr lang="de-DE" sz="1000" dirty="0"/>
              <a:t> </a:t>
            </a:r>
            <a:r>
              <a:rPr lang="de-DE" sz="1000" dirty="0" err="1"/>
              <a:t>long</a:t>
            </a:r>
            <a:r>
              <a:rPr lang="de-DE" sz="1000" dirty="0"/>
              <a:t> </a:t>
            </a:r>
            <a:r>
              <a:rPr lang="de-DE" sz="1000" dirty="0" err="1"/>
              <a:t>previousMillis</a:t>
            </a:r>
            <a:r>
              <a:rPr lang="de-DE" sz="1000" dirty="0"/>
              <a:t>;//Aktivitätsmarker</a:t>
            </a:r>
          </a:p>
          <a:p>
            <a:r>
              <a:rPr lang="de-DE" sz="1000" dirty="0" err="1"/>
              <a:t>byte</a:t>
            </a:r>
            <a:r>
              <a:rPr lang="de-DE" sz="1000" dirty="0"/>
              <a:t> </a:t>
            </a:r>
            <a:r>
              <a:rPr lang="de-DE" sz="1000" dirty="0" err="1"/>
              <a:t>cursorPos</a:t>
            </a:r>
            <a:r>
              <a:rPr lang="de-DE" sz="1000" dirty="0"/>
              <a:t>;//Position des Cursors innerhalb der Zeile</a:t>
            </a:r>
          </a:p>
          <a:p>
            <a:r>
              <a:rPr lang="de-DE" sz="1000" dirty="0" err="1"/>
              <a:t>bool</a:t>
            </a:r>
            <a:r>
              <a:rPr lang="de-DE" sz="1000" dirty="0"/>
              <a:t> </a:t>
            </a:r>
            <a:r>
              <a:rPr lang="de-DE" sz="1000" dirty="0" err="1"/>
              <a:t>cheatingOK</a:t>
            </a:r>
            <a:r>
              <a:rPr lang="de-DE" sz="1000" dirty="0"/>
              <a:t> = </a:t>
            </a:r>
            <a:r>
              <a:rPr lang="de-DE" sz="1000" dirty="0" err="1"/>
              <a:t>false</a:t>
            </a:r>
            <a:r>
              <a:rPr lang="de-DE" sz="1000" dirty="0"/>
              <a:t>;  //Backdoor-Trigger</a:t>
            </a:r>
          </a:p>
          <a:p>
            <a:r>
              <a:rPr lang="de-DE" sz="1000" dirty="0" err="1"/>
              <a:t>bool</a:t>
            </a:r>
            <a:r>
              <a:rPr lang="de-DE" sz="1000" dirty="0"/>
              <a:t> </a:t>
            </a:r>
            <a:r>
              <a:rPr lang="de-DE" sz="1000" dirty="0" err="1"/>
              <a:t>active</a:t>
            </a:r>
            <a:r>
              <a:rPr lang="de-DE" sz="1000" dirty="0"/>
              <a:t>; //Keypad kann Zahleneingabe annehmen</a:t>
            </a:r>
          </a:p>
          <a:p>
            <a:r>
              <a:rPr lang="de-DE" sz="1000" dirty="0" err="1"/>
              <a:t>byte</a:t>
            </a:r>
            <a:r>
              <a:rPr lang="de-DE" sz="1000" dirty="0"/>
              <a:t> </a:t>
            </a:r>
            <a:r>
              <a:rPr lang="de-DE" sz="1000" dirty="0" err="1"/>
              <a:t>fails</a:t>
            </a:r>
            <a:r>
              <a:rPr lang="de-DE" sz="1000" dirty="0"/>
              <a:t>; //Anzahl Fehlversuche</a:t>
            </a:r>
          </a:p>
          <a:p>
            <a:r>
              <a:rPr lang="de-DE" sz="1000" dirty="0"/>
              <a:t>String </a:t>
            </a:r>
            <a:r>
              <a:rPr lang="de-DE" sz="1000" dirty="0" err="1"/>
              <a:t>testPin</a:t>
            </a:r>
            <a:r>
              <a:rPr lang="de-DE" sz="1000" dirty="0"/>
              <a:t>; //Eingegebene PIN</a:t>
            </a:r>
          </a:p>
          <a:p>
            <a:r>
              <a:rPr lang="de-DE" sz="1000" dirty="0" err="1"/>
              <a:t>bool</a:t>
            </a:r>
            <a:r>
              <a:rPr lang="de-DE" sz="1000" dirty="0"/>
              <a:t> </a:t>
            </a:r>
            <a:r>
              <a:rPr lang="de-DE" sz="1000" dirty="0" err="1"/>
              <a:t>testOK</a:t>
            </a:r>
            <a:r>
              <a:rPr lang="de-DE" sz="1000" dirty="0"/>
              <a:t>();   //Vergleich der Eingabe auf Übereinstimmung mit jedem gültigen Schlüssel</a:t>
            </a:r>
          </a:p>
          <a:p>
            <a:r>
              <a:rPr lang="de-DE" sz="1000" dirty="0" err="1"/>
              <a:t>void</a:t>
            </a:r>
            <a:r>
              <a:rPr lang="de-DE" sz="1000" dirty="0"/>
              <a:t> </a:t>
            </a:r>
            <a:r>
              <a:rPr lang="de-DE" sz="1000" dirty="0" err="1"/>
              <a:t>resetPad</a:t>
            </a:r>
            <a:r>
              <a:rPr lang="de-DE" sz="1000" dirty="0"/>
              <a:t>(); //PIN-Eingabe zurücksetzen</a:t>
            </a:r>
          </a:p>
          <a:p>
            <a:r>
              <a:rPr lang="de-DE" sz="1000" dirty="0" err="1"/>
              <a:t>void</a:t>
            </a:r>
            <a:r>
              <a:rPr lang="de-DE" sz="1000" dirty="0"/>
              <a:t> </a:t>
            </a:r>
            <a:r>
              <a:rPr lang="de-DE" sz="1000" dirty="0" err="1"/>
              <a:t>backDoor</a:t>
            </a:r>
            <a:r>
              <a:rPr lang="de-DE" sz="1000" dirty="0"/>
              <a:t>(); //Entriegelt den Schloss und verriegelt ihn wieder nach einer Pause </a:t>
            </a:r>
          </a:p>
          <a:p>
            <a:r>
              <a:rPr lang="de-DE" sz="1000" dirty="0" err="1"/>
              <a:t>byte</a:t>
            </a:r>
            <a:r>
              <a:rPr lang="de-DE" sz="1000" dirty="0"/>
              <a:t> </a:t>
            </a:r>
            <a:r>
              <a:rPr lang="de-DE" sz="1000" dirty="0" err="1"/>
              <a:t>setCharLCD</a:t>
            </a:r>
            <a:r>
              <a:rPr lang="de-DE" sz="1000" dirty="0"/>
              <a:t>(</a:t>
            </a:r>
            <a:r>
              <a:rPr lang="de-DE" sz="1000" dirty="0" err="1"/>
              <a:t>byte</a:t>
            </a:r>
            <a:r>
              <a:rPr lang="de-DE" sz="1000" dirty="0"/>
              <a:t> </a:t>
            </a:r>
            <a:r>
              <a:rPr lang="de-DE" sz="1000" dirty="0" err="1"/>
              <a:t>pos</a:t>
            </a:r>
            <a:r>
              <a:rPr lang="de-DE" sz="1000" dirty="0"/>
              <a:t>, </a:t>
            </a:r>
            <a:r>
              <a:rPr lang="de-DE" sz="1000" dirty="0" err="1"/>
              <a:t>char</a:t>
            </a:r>
            <a:r>
              <a:rPr lang="de-DE" sz="1000" dirty="0"/>
              <a:t> arg);//Schreibe das Zeichen arg auf der Stelle </a:t>
            </a:r>
            <a:r>
              <a:rPr lang="de-DE" sz="1000" dirty="0" err="1"/>
              <a:t>pos</a:t>
            </a:r>
            <a:r>
              <a:rPr lang="de-DE" sz="1000" dirty="0"/>
              <a:t> in der unteren Zeile</a:t>
            </a:r>
          </a:p>
          <a:p>
            <a:r>
              <a:rPr lang="de-DE" sz="1000" dirty="0"/>
              <a:t>// Initialisiere Keypad</a:t>
            </a:r>
          </a:p>
          <a:p>
            <a:r>
              <a:rPr lang="de-DE" sz="1000" dirty="0" err="1"/>
              <a:t>byte</a:t>
            </a:r>
            <a:r>
              <a:rPr lang="de-DE" sz="1000" dirty="0"/>
              <a:t> </a:t>
            </a:r>
            <a:r>
              <a:rPr lang="de-DE" sz="1000" dirty="0" err="1"/>
              <a:t>rowPins</a:t>
            </a:r>
            <a:r>
              <a:rPr lang="de-DE" sz="1000" dirty="0"/>
              <a:t>[KEYPAD_ROWS] = {5, 4, 3, 2};//Pins für Zeilen</a:t>
            </a:r>
          </a:p>
          <a:p>
            <a:r>
              <a:rPr lang="de-DE" sz="1000" dirty="0" err="1"/>
              <a:t>byte</a:t>
            </a:r>
            <a:r>
              <a:rPr lang="de-DE" sz="1000" dirty="0"/>
              <a:t> </a:t>
            </a:r>
            <a:r>
              <a:rPr lang="de-DE" sz="1000" dirty="0" err="1"/>
              <a:t>colPins</a:t>
            </a:r>
            <a:r>
              <a:rPr lang="de-DE" sz="1000" dirty="0"/>
              <a:t>[KEYPAD_COLS] = {A0, A1, A2, A3};//Pins für Spalten</a:t>
            </a:r>
          </a:p>
          <a:p>
            <a:r>
              <a:rPr lang="de-DE" sz="1000" dirty="0" err="1"/>
              <a:t>char</a:t>
            </a:r>
            <a:r>
              <a:rPr lang="de-DE" sz="1000" dirty="0"/>
              <a:t> </a:t>
            </a:r>
            <a:r>
              <a:rPr lang="de-DE" sz="1000" dirty="0" err="1"/>
              <a:t>keys</a:t>
            </a:r>
            <a:r>
              <a:rPr lang="de-DE" sz="1000" dirty="0"/>
              <a:t>[KEYPAD_ROWS][KEYPAD_COLS] = {//Standardbelegung der Tasten z.B.: </a:t>
            </a:r>
            <a:r>
              <a:rPr lang="de-DE" sz="1000" dirty="0" err="1"/>
              <a:t>keys</a:t>
            </a:r>
            <a:r>
              <a:rPr lang="de-DE" sz="1000" dirty="0"/>
              <a:t>[2][0]='7‘</a:t>
            </a:r>
          </a:p>
          <a:p>
            <a:r>
              <a:rPr lang="de-DE" sz="1000" dirty="0"/>
              <a:t>'1', '2', '3', 'A‘}, {{'4', '5', '6', 'B‘}, {'7', '8', '9', 'C‘}, {'*', '0', '#', 'D‘} };</a:t>
            </a:r>
          </a:p>
          <a:p>
            <a:r>
              <a:rPr lang="de-DE" sz="1000" dirty="0"/>
              <a:t>//Keypad mit Konstruktor anlegen</a:t>
            </a:r>
          </a:p>
          <a:p>
            <a:r>
              <a:rPr lang="de-DE" sz="1000" dirty="0"/>
              <a:t>Keypad </a:t>
            </a:r>
            <a:r>
              <a:rPr lang="de-DE" sz="1000" dirty="0" err="1"/>
              <a:t>keypad</a:t>
            </a:r>
            <a:r>
              <a:rPr lang="de-DE" sz="1000" dirty="0"/>
              <a:t> = Keypad(</a:t>
            </a:r>
            <a:r>
              <a:rPr lang="de-DE" sz="1000" dirty="0" err="1"/>
              <a:t>makeKeymap</a:t>
            </a:r>
            <a:r>
              <a:rPr lang="de-DE" sz="1000" dirty="0"/>
              <a:t>(</a:t>
            </a:r>
            <a:r>
              <a:rPr lang="de-DE" sz="1000" dirty="0" err="1"/>
              <a:t>keys</a:t>
            </a:r>
            <a:r>
              <a:rPr lang="de-DE" sz="1000" dirty="0"/>
              <a:t>), </a:t>
            </a:r>
            <a:r>
              <a:rPr lang="de-DE" sz="1000" dirty="0" err="1"/>
              <a:t>rowPins</a:t>
            </a:r>
            <a:r>
              <a:rPr lang="de-DE" sz="1000" dirty="0"/>
              <a:t>, </a:t>
            </a:r>
            <a:r>
              <a:rPr lang="de-DE" sz="1000" dirty="0" err="1"/>
              <a:t>colPins</a:t>
            </a:r>
            <a:r>
              <a:rPr lang="de-DE" sz="1000" dirty="0"/>
              <a:t>, KEYPAD_ROWS, KEYPAD_COLS);</a:t>
            </a:r>
          </a:p>
          <a:p>
            <a:r>
              <a:rPr lang="de-DE" sz="1000" dirty="0"/>
              <a:t>Servo </a:t>
            </a:r>
            <a:r>
              <a:rPr lang="de-DE" sz="1000" dirty="0" err="1"/>
              <a:t>servo</a:t>
            </a:r>
            <a:r>
              <a:rPr lang="de-DE" sz="1000" dirty="0"/>
              <a:t>;                            // Erzeuge Servo</a:t>
            </a:r>
          </a:p>
          <a:p>
            <a:endParaRPr lang="de-DE" sz="1000" dirty="0"/>
          </a:p>
        </p:txBody>
      </p:sp>
      <p:sp>
        <p:nvSpPr>
          <p:cNvPr id="11" name="Textfeld 10">
            <a:extLst>
              <a:ext uri="{FF2B5EF4-FFF2-40B4-BE49-F238E27FC236}">
                <a16:creationId xmlns:a16="http://schemas.microsoft.com/office/drawing/2014/main" id="{9AAA5B56-1AD4-4744-BAD5-9D65C96E2460}"/>
              </a:ext>
            </a:extLst>
          </p:cNvPr>
          <p:cNvSpPr txBox="1"/>
          <p:nvPr/>
        </p:nvSpPr>
        <p:spPr>
          <a:xfrm>
            <a:off x="6410325" y="688713"/>
            <a:ext cx="4342856" cy="5940088"/>
          </a:xfrm>
          <a:prstGeom prst="rect">
            <a:avLst/>
          </a:prstGeom>
          <a:noFill/>
        </p:spPr>
        <p:txBody>
          <a:bodyPr wrap="none" rtlCol="0">
            <a:spAutoFit/>
          </a:bodyPr>
          <a:lstStyle/>
          <a:p>
            <a:r>
              <a:rPr lang="de-DE" sz="1000" dirty="0" err="1"/>
              <a:t>LiquidCrystal</a:t>
            </a:r>
            <a:r>
              <a:rPr lang="de-DE" sz="1000" dirty="0"/>
              <a:t> </a:t>
            </a:r>
            <a:r>
              <a:rPr lang="de-DE" sz="1000" dirty="0" err="1"/>
              <a:t>lcd</a:t>
            </a:r>
            <a:r>
              <a:rPr lang="de-DE" sz="1000" dirty="0"/>
              <a:t>(12, 11, 10, 9, 8, 7); // Erstelle Display</a:t>
            </a:r>
          </a:p>
          <a:p>
            <a:r>
              <a:rPr lang="de-DE" sz="1000" dirty="0"/>
              <a:t>String </a:t>
            </a:r>
            <a:r>
              <a:rPr lang="de-DE" sz="1000" dirty="0" err="1"/>
              <a:t>secretPins</a:t>
            </a:r>
            <a:r>
              <a:rPr lang="de-DE" sz="1000" dirty="0"/>
              <a:t> [] = {"0000", "1234", "1111", "2222", "3333", "4444", "5555",</a:t>
            </a:r>
          </a:p>
          <a:p>
            <a:r>
              <a:rPr lang="de-DE" sz="1000" dirty="0"/>
              <a:t>                        "7777", "8888", "6969", "7676",}; //Damit </a:t>
            </a:r>
            <a:r>
              <a:rPr lang="de-DE" sz="1000" dirty="0" err="1"/>
              <a:t>kommste</a:t>
            </a:r>
            <a:r>
              <a:rPr lang="de-DE" sz="1000" dirty="0"/>
              <a:t> rein</a:t>
            </a:r>
          </a:p>
          <a:p>
            <a:r>
              <a:rPr lang="de-DE" sz="1000" dirty="0" err="1"/>
              <a:t>void</a:t>
            </a:r>
            <a:r>
              <a:rPr lang="de-DE" sz="1000" dirty="0"/>
              <a:t> </a:t>
            </a:r>
            <a:r>
              <a:rPr lang="de-DE" sz="1000" dirty="0" err="1"/>
              <a:t>setup</a:t>
            </a:r>
            <a:r>
              <a:rPr lang="de-DE" sz="1000" dirty="0"/>
              <a:t>() {//</a:t>
            </a:r>
            <a:r>
              <a:rPr lang="de-DE" sz="1000" dirty="0" err="1"/>
              <a:t>begin</a:t>
            </a:r>
            <a:endParaRPr lang="de-DE" sz="1000" dirty="0"/>
          </a:p>
          <a:p>
            <a:r>
              <a:rPr lang="de-DE" sz="1000" dirty="0"/>
              <a:t>  </a:t>
            </a:r>
            <a:r>
              <a:rPr lang="de-DE" sz="1000" dirty="0" err="1"/>
              <a:t>servo.attach</a:t>
            </a:r>
            <a:r>
              <a:rPr lang="de-DE" sz="1000" dirty="0"/>
              <a:t>(SERVO_PIN);//Servo mit dem Pin </a:t>
            </a:r>
            <a:r>
              <a:rPr lang="de-DE" sz="1000" dirty="0" err="1"/>
              <a:t>verbienden</a:t>
            </a:r>
            <a:endParaRPr lang="de-DE" sz="1000" dirty="0"/>
          </a:p>
          <a:p>
            <a:r>
              <a:rPr lang="de-DE" sz="1000" dirty="0"/>
              <a:t>  </a:t>
            </a:r>
            <a:r>
              <a:rPr lang="de-DE" sz="1000" dirty="0" err="1"/>
              <a:t>pinMode</a:t>
            </a:r>
            <a:r>
              <a:rPr lang="de-DE" sz="1000" dirty="0"/>
              <a:t>(BACKLIGHT, OUTPUT); //Hintergrundbeleuchtung steuerbar</a:t>
            </a:r>
          </a:p>
          <a:p>
            <a:r>
              <a:rPr lang="de-DE" sz="1000" dirty="0"/>
              <a:t>  </a:t>
            </a:r>
            <a:r>
              <a:rPr lang="de-DE" sz="1000" dirty="0" err="1"/>
              <a:t>lcd.begin</a:t>
            </a:r>
            <a:r>
              <a:rPr lang="de-DE" sz="1000" dirty="0"/>
              <a:t>(LCD_COLS, LCD_ROWS);//LCD starten</a:t>
            </a:r>
          </a:p>
          <a:p>
            <a:r>
              <a:rPr lang="de-DE" sz="1000" dirty="0"/>
              <a:t>  </a:t>
            </a:r>
            <a:r>
              <a:rPr lang="de-DE" sz="1000" dirty="0" err="1"/>
              <a:t>digitalWrite</a:t>
            </a:r>
            <a:r>
              <a:rPr lang="de-DE" sz="1000" dirty="0"/>
              <a:t>(BACKLIGHT, HIGH); //Hintergrundbeleuchtung AN</a:t>
            </a:r>
          </a:p>
          <a:p>
            <a:r>
              <a:rPr lang="de-DE" sz="1000" dirty="0"/>
              <a:t>  </a:t>
            </a:r>
            <a:r>
              <a:rPr lang="de-DE" sz="1000" dirty="0" err="1"/>
              <a:t>lcd.print</a:t>
            </a:r>
            <a:r>
              <a:rPr lang="de-DE" sz="1000" dirty="0"/>
              <a:t>("Crazy Nicky Inc.");//</a:t>
            </a:r>
            <a:r>
              <a:rPr lang="de-DE" sz="1000" dirty="0" err="1"/>
              <a:t>Authoren</a:t>
            </a:r>
            <a:r>
              <a:rPr lang="de-DE" sz="1000" dirty="0"/>
              <a:t> kurz würdigen</a:t>
            </a:r>
          </a:p>
          <a:p>
            <a:r>
              <a:rPr lang="de-DE" sz="1000" dirty="0"/>
              <a:t>  </a:t>
            </a:r>
            <a:r>
              <a:rPr lang="de-DE" sz="1000" dirty="0" err="1"/>
              <a:t>fails</a:t>
            </a:r>
            <a:r>
              <a:rPr lang="de-DE" sz="1000" dirty="0"/>
              <a:t> = 0;  //Fehlversuche zurücksetzen</a:t>
            </a:r>
          </a:p>
          <a:p>
            <a:r>
              <a:rPr lang="de-DE" sz="1000" dirty="0"/>
              <a:t>  </a:t>
            </a:r>
            <a:r>
              <a:rPr lang="de-DE" sz="1000" dirty="0" err="1"/>
              <a:t>delay</a:t>
            </a:r>
            <a:r>
              <a:rPr lang="de-DE" sz="1000" dirty="0"/>
              <a:t>(500); </a:t>
            </a:r>
          </a:p>
          <a:p>
            <a:r>
              <a:rPr lang="de-DE" sz="1000" dirty="0"/>
              <a:t>  </a:t>
            </a:r>
            <a:r>
              <a:rPr lang="de-DE" sz="1000" dirty="0" err="1"/>
              <a:t>resetPad</a:t>
            </a:r>
            <a:r>
              <a:rPr lang="de-DE" sz="1000" dirty="0"/>
              <a:t>(); //Zurücksetzen</a:t>
            </a:r>
          </a:p>
          <a:p>
            <a:r>
              <a:rPr lang="de-DE" sz="1000" dirty="0"/>
              <a:t>}</a:t>
            </a:r>
          </a:p>
          <a:p>
            <a:r>
              <a:rPr lang="de-DE" sz="1000" dirty="0" err="1"/>
              <a:t>void</a:t>
            </a:r>
            <a:r>
              <a:rPr lang="de-DE" sz="1000" dirty="0"/>
              <a:t> loop() {//</a:t>
            </a:r>
            <a:r>
              <a:rPr lang="de-DE" sz="1000" dirty="0" err="1"/>
              <a:t>repeat</a:t>
            </a:r>
            <a:endParaRPr lang="de-DE" sz="1000" dirty="0"/>
          </a:p>
          <a:p>
            <a:r>
              <a:rPr lang="de-DE" sz="1000" dirty="0"/>
              <a:t>  </a:t>
            </a:r>
            <a:r>
              <a:rPr lang="de-DE" sz="1000" dirty="0" err="1"/>
              <a:t>char</a:t>
            </a:r>
            <a:r>
              <a:rPr lang="de-DE" sz="1000" dirty="0"/>
              <a:t> </a:t>
            </a:r>
            <a:r>
              <a:rPr lang="de-DE" sz="1000" dirty="0" err="1"/>
              <a:t>key</a:t>
            </a:r>
            <a:r>
              <a:rPr lang="de-DE" sz="1000" dirty="0"/>
              <a:t> = NO_KEY;//Abgelesene Taste zurücksetzen</a:t>
            </a:r>
          </a:p>
          <a:p>
            <a:r>
              <a:rPr lang="de-DE" sz="1000" dirty="0"/>
              <a:t>  </a:t>
            </a:r>
            <a:r>
              <a:rPr lang="de-DE" sz="1000" dirty="0" err="1"/>
              <a:t>key</a:t>
            </a:r>
            <a:r>
              <a:rPr lang="de-DE" sz="1000" dirty="0"/>
              <a:t> = </a:t>
            </a:r>
            <a:r>
              <a:rPr lang="de-DE" sz="1000" dirty="0" err="1"/>
              <a:t>keypad.getKey</a:t>
            </a:r>
            <a:r>
              <a:rPr lang="de-DE" sz="1000" dirty="0"/>
              <a:t>();//Versuche Taste abzulesen</a:t>
            </a:r>
          </a:p>
          <a:p>
            <a:r>
              <a:rPr lang="de-DE" sz="1000" dirty="0"/>
              <a:t>  </a:t>
            </a:r>
            <a:r>
              <a:rPr lang="de-DE" sz="1000" dirty="0" err="1"/>
              <a:t>if</a:t>
            </a:r>
            <a:r>
              <a:rPr lang="de-DE" sz="1000" dirty="0"/>
              <a:t> (</a:t>
            </a:r>
            <a:r>
              <a:rPr lang="de-DE" sz="1000" dirty="0" err="1"/>
              <a:t>key</a:t>
            </a:r>
            <a:r>
              <a:rPr lang="de-DE" sz="1000" dirty="0"/>
              <a:t> != NO_KEY) {//Falls eine Taste gedrückt wurde</a:t>
            </a:r>
          </a:p>
          <a:p>
            <a:r>
              <a:rPr lang="de-DE" sz="1000" dirty="0"/>
              <a:t>    </a:t>
            </a:r>
            <a:r>
              <a:rPr lang="de-DE" sz="1000" dirty="0" err="1"/>
              <a:t>if</a:t>
            </a:r>
            <a:r>
              <a:rPr lang="de-DE" sz="1000" dirty="0"/>
              <a:t> (</a:t>
            </a:r>
            <a:r>
              <a:rPr lang="de-DE" sz="1000" dirty="0" err="1"/>
              <a:t>active</a:t>
            </a:r>
            <a:r>
              <a:rPr lang="de-DE" sz="1000" dirty="0"/>
              <a:t>) { //Wenn auch noch Zahleneingabe erlaubt ist</a:t>
            </a:r>
          </a:p>
          <a:p>
            <a:r>
              <a:rPr lang="de-DE" sz="1000" dirty="0"/>
              <a:t>      switch (</a:t>
            </a:r>
            <a:r>
              <a:rPr lang="de-DE" sz="1000" dirty="0" err="1"/>
              <a:t>key</a:t>
            </a:r>
            <a:r>
              <a:rPr lang="de-DE" sz="1000" dirty="0"/>
              <a:t>) {//Werte die Taste aus</a:t>
            </a:r>
          </a:p>
          <a:p>
            <a:r>
              <a:rPr lang="de-DE" sz="1000" dirty="0"/>
              <a:t>        </a:t>
            </a:r>
            <a:r>
              <a:rPr lang="de-DE" sz="1000" dirty="0" err="1"/>
              <a:t>case</a:t>
            </a:r>
            <a:r>
              <a:rPr lang="de-DE" sz="1000" dirty="0"/>
              <a:t> 'D': //Eingabe bestätigen, die bis hier eingetippte Eingabe prüfen</a:t>
            </a:r>
          </a:p>
          <a:p>
            <a:r>
              <a:rPr lang="de-DE" sz="1000" dirty="0"/>
              <a:t>          </a:t>
            </a:r>
            <a:r>
              <a:rPr lang="de-DE" sz="1000" dirty="0" err="1"/>
              <a:t>if</a:t>
            </a:r>
            <a:r>
              <a:rPr lang="de-DE" sz="1000" dirty="0"/>
              <a:t> (</a:t>
            </a:r>
            <a:r>
              <a:rPr lang="de-DE" sz="1000" dirty="0" err="1"/>
              <a:t>testOK</a:t>
            </a:r>
            <a:r>
              <a:rPr lang="de-DE" sz="1000" dirty="0"/>
              <a:t>()) </a:t>
            </a:r>
            <a:r>
              <a:rPr lang="de-DE" sz="1000" dirty="0" err="1"/>
              <a:t>backDoor</a:t>
            </a:r>
            <a:r>
              <a:rPr lang="de-DE" sz="1000" dirty="0"/>
              <a:t>(); //Bei positivem Ergebnis Schloss entriegeln</a:t>
            </a:r>
          </a:p>
          <a:p>
            <a:r>
              <a:rPr lang="de-DE" sz="1000" dirty="0"/>
              <a:t>          </a:t>
            </a:r>
            <a:r>
              <a:rPr lang="de-DE" sz="1000" dirty="0" err="1"/>
              <a:t>else</a:t>
            </a:r>
            <a:r>
              <a:rPr lang="de-DE" sz="1000" dirty="0"/>
              <a:t> </a:t>
            </a:r>
            <a:r>
              <a:rPr lang="de-DE" sz="1000" dirty="0" err="1"/>
              <a:t>resetPad</a:t>
            </a:r>
            <a:r>
              <a:rPr lang="de-DE" sz="1000" dirty="0"/>
              <a:t>(); //sonst Neuversuch ermöglichen</a:t>
            </a:r>
          </a:p>
          <a:p>
            <a:r>
              <a:rPr lang="de-DE" sz="1000" dirty="0"/>
              <a:t>          break; </a:t>
            </a:r>
          </a:p>
          <a:p>
            <a:r>
              <a:rPr lang="de-DE" sz="1000" dirty="0"/>
              <a:t>        </a:t>
            </a:r>
            <a:r>
              <a:rPr lang="de-DE" sz="1000" dirty="0" err="1"/>
              <a:t>case</a:t>
            </a:r>
            <a:r>
              <a:rPr lang="de-DE" sz="1000" dirty="0"/>
              <a:t> 'C':             //Korrektur</a:t>
            </a:r>
          </a:p>
          <a:p>
            <a:r>
              <a:rPr lang="de-DE" sz="1000" dirty="0"/>
              <a:t>          </a:t>
            </a:r>
            <a:r>
              <a:rPr lang="de-DE" sz="1000" dirty="0" err="1"/>
              <a:t>if</a:t>
            </a:r>
            <a:r>
              <a:rPr lang="de-DE" sz="1000" dirty="0"/>
              <a:t>(</a:t>
            </a:r>
            <a:r>
              <a:rPr lang="de-DE" sz="1000" dirty="0" err="1"/>
              <a:t>cursorPos</a:t>
            </a:r>
            <a:r>
              <a:rPr lang="de-DE" sz="1000" dirty="0"/>
              <a:t> &gt; 0){  //Falls die Eingebe nicht leer ist</a:t>
            </a:r>
          </a:p>
          <a:p>
            <a:r>
              <a:rPr lang="de-DE" sz="1000" dirty="0"/>
              <a:t>            </a:t>
            </a:r>
            <a:r>
              <a:rPr lang="de-DE" sz="1000" dirty="0" err="1"/>
              <a:t>testPin.remove</a:t>
            </a:r>
            <a:r>
              <a:rPr lang="de-DE" sz="1000" dirty="0"/>
              <a:t>(--</a:t>
            </a:r>
            <a:r>
              <a:rPr lang="de-DE" sz="1000" dirty="0" err="1"/>
              <a:t>cursorPos</a:t>
            </a:r>
            <a:r>
              <a:rPr lang="de-DE" sz="1000" dirty="0"/>
              <a:t>); //Lösche das letzte Zeichen von der Eingabe</a:t>
            </a:r>
          </a:p>
          <a:p>
            <a:r>
              <a:rPr lang="de-DE" sz="1000" dirty="0"/>
              <a:t>            </a:t>
            </a:r>
            <a:r>
              <a:rPr lang="de-DE" sz="1000" dirty="0" err="1"/>
              <a:t>cursorPos</a:t>
            </a:r>
            <a:r>
              <a:rPr lang="de-DE" sz="1000" dirty="0"/>
              <a:t> = </a:t>
            </a:r>
            <a:r>
              <a:rPr lang="de-DE" sz="1000" dirty="0" err="1"/>
              <a:t>setCharLCD</a:t>
            </a:r>
            <a:r>
              <a:rPr lang="de-DE" sz="1000" dirty="0"/>
              <a:t>(</a:t>
            </a:r>
            <a:r>
              <a:rPr lang="de-DE" sz="1000" dirty="0" err="1"/>
              <a:t>cursorPos</a:t>
            </a:r>
            <a:r>
              <a:rPr lang="de-DE" sz="1000" dirty="0"/>
              <a:t>, ' ') - 1; //und vom LCD</a:t>
            </a:r>
          </a:p>
          <a:p>
            <a:r>
              <a:rPr lang="de-DE" sz="1000" dirty="0"/>
              <a:t>          }</a:t>
            </a:r>
          </a:p>
          <a:p>
            <a:r>
              <a:rPr lang="de-DE" sz="1000" dirty="0"/>
              <a:t>          break;</a:t>
            </a:r>
          </a:p>
          <a:p>
            <a:r>
              <a:rPr lang="de-DE" sz="1000" dirty="0"/>
              <a:t>        </a:t>
            </a:r>
            <a:r>
              <a:rPr lang="de-DE" sz="1000" dirty="0" err="1"/>
              <a:t>case</a:t>
            </a:r>
            <a:r>
              <a:rPr lang="de-DE" sz="1000" dirty="0"/>
              <a:t> 'B':                     //Wenn Keypad aktiviert und </a:t>
            </a:r>
          </a:p>
          <a:p>
            <a:r>
              <a:rPr lang="de-DE" sz="1000" dirty="0"/>
              <a:t>          </a:t>
            </a:r>
            <a:r>
              <a:rPr lang="de-DE" sz="1000" dirty="0" err="1"/>
              <a:t>if</a:t>
            </a:r>
            <a:r>
              <a:rPr lang="de-DE" sz="1000" dirty="0"/>
              <a:t>(</a:t>
            </a:r>
            <a:r>
              <a:rPr lang="de-DE" sz="1000" dirty="0" err="1"/>
              <a:t>cheatingOK</a:t>
            </a:r>
            <a:r>
              <a:rPr lang="de-DE" sz="1000" dirty="0"/>
              <a:t>) </a:t>
            </a:r>
            <a:r>
              <a:rPr lang="de-DE" sz="1000" dirty="0" err="1"/>
              <a:t>backDoor</a:t>
            </a:r>
            <a:r>
              <a:rPr lang="de-DE" sz="1000" dirty="0"/>
              <a:t>();  //Schummeln erlaubt ist, Schloss entriegeln</a:t>
            </a:r>
          </a:p>
          <a:p>
            <a:r>
              <a:rPr lang="de-DE" sz="1000" dirty="0"/>
              <a:t>          break;</a:t>
            </a:r>
          </a:p>
          <a:p>
            <a:r>
              <a:rPr lang="de-DE" sz="1000" dirty="0"/>
              <a:t>        </a:t>
            </a:r>
            <a:r>
              <a:rPr lang="de-DE" sz="1000" dirty="0" err="1"/>
              <a:t>case</a:t>
            </a:r>
            <a:r>
              <a:rPr lang="de-DE" sz="1000" dirty="0"/>
              <a:t> '*': break; //noch nicht definiert</a:t>
            </a:r>
          </a:p>
          <a:p>
            <a:r>
              <a:rPr lang="de-DE" sz="1000" dirty="0"/>
              <a:t>        </a:t>
            </a:r>
            <a:r>
              <a:rPr lang="de-DE" sz="1000" dirty="0" err="1"/>
              <a:t>case</a:t>
            </a:r>
            <a:r>
              <a:rPr lang="de-DE" sz="1000" dirty="0"/>
              <a:t> '#': //Schummeln gestatten/verbieten</a:t>
            </a:r>
          </a:p>
          <a:p>
            <a:r>
              <a:rPr lang="de-DE" sz="1000" dirty="0"/>
              <a:t>          </a:t>
            </a:r>
            <a:r>
              <a:rPr lang="de-DE" sz="1000" dirty="0" err="1"/>
              <a:t>cheatingOK</a:t>
            </a:r>
            <a:r>
              <a:rPr lang="de-DE" sz="1000" dirty="0"/>
              <a:t> = !</a:t>
            </a:r>
            <a:r>
              <a:rPr lang="de-DE" sz="1000" dirty="0" err="1"/>
              <a:t>cheatingOK</a:t>
            </a:r>
            <a:r>
              <a:rPr lang="de-DE" sz="1000" dirty="0"/>
              <a:t>; //Flip-Flop (den Zustand umkehren)</a:t>
            </a:r>
          </a:p>
          <a:p>
            <a:r>
              <a:rPr lang="de-DE" sz="1000" dirty="0"/>
              <a:t>          break; </a:t>
            </a:r>
          </a:p>
          <a:p>
            <a:r>
              <a:rPr lang="de-DE" sz="1000" dirty="0"/>
              <a:t>        </a:t>
            </a:r>
            <a:r>
              <a:rPr lang="de-DE" sz="1000" dirty="0" err="1"/>
              <a:t>default</a:t>
            </a:r>
            <a:r>
              <a:rPr lang="de-DE" sz="1000" dirty="0"/>
              <a:t>: </a:t>
            </a:r>
          </a:p>
        </p:txBody>
      </p:sp>
      <p:cxnSp>
        <p:nvCxnSpPr>
          <p:cNvPr id="13" name="Gerader Verbinder 12">
            <a:extLst>
              <a:ext uri="{FF2B5EF4-FFF2-40B4-BE49-F238E27FC236}">
                <a16:creationId xmlns:a16="http://schemas.microsoft.com/office/drawing/2014/main" id="{78CD2F58-81EC-9B41-B17B-3CCD0B40709E}"/>
              </a:ext>
            </a:extLst>
          </p:cNvPr>
          <p:cNvCxnSpPr>
            <a:cxnSpLocks/>
          </p:cNvCxnSpPr>
          <p:nvPr/>
        </p:nvCxnSpPr>
        <p:spPr>
          <a:xfrm>
            <a:off x="5946712" y="723253"/>
            <a:ext cx="25464" cy="5639414"/>
          </a:xfrm>
          <a:prstGeom prst="line">
            <a:avLst/>
          </a:prstGeom>
          <a:ln w="28575">
            <a:solidFill>
              <a:srgbClr val="4FB991"/>
            </a:solidFill>
            <a:prstDash val="lgDashDotDot"/>
          </a:ln>
        </p:spPr>
        <p:style>
          <a:lnRef idx="1">
            <a:schemeClr val="accent1"/>
          </a:lnRef>
          <a:fillRef idx="0">
            <a:schemeClr val="accent1"/>
          </a:fillRef>
          <a:effectRef idx="0">
            <a:schemeClr val="accent1"/>
          </a:effectRef>
          <a:fontRef idx="minor">
            <a:schemeClr val="tx1"/>
          </a:fontRef>
        </p:style>
      </p:cxnSp>
      <p:sp>
        <p:nvSpPr>
          <p:cNvPr id="15" name="Foliennummernplatzhalter 14">
            <a:extLst>
              <a:ext uri="{FF2B5EF4-FFF2-40B4-BE49-F238E27FC236}">
                <a16:creationId xmlns:a16="http://schemas.microsoft.com/office/drawing/2014/main" id="{D792A410-E2BB-D197-169F-84D4F73E7D35}"/>
              </a:ext>
            </a:extLst>
          </p:cNvPr>
          <p:cNvSpPr>
            <a:spLocks noGrp="1"/>
          </p:cNvSpPr>
          <p:nvPr>
            <p:ph type="sldNum" sz="quarter" idx="12"/>
          </p:nvPr>
        </p:nvSpPr>
        <p:spPr/>
        <p:txBody>
          <a:bodyPr/>
          <a:lstStyle/>
          <a:p>
            <a:fld id="{CA8ACC0C-D6D1-41F7-AE98-C7583942C04D}" type="slidenum">
              <a:rPr lang="de-DE" smtClean="0"/>
              <a:t>12</a:t>
            </a:fld>
            <a:endParaRPr lang="de-DE"/>
          </a:p>
        </p:txBody>
      </p:sp>
    </p:spTree>
    <p:extLst>
      <p:ext uri="{BB962C8B-B14F-4D97-AF65-F5344CB8AC3E}">
        <p14:creationId xmlns:p14="http://schemas.microsoft.com/office/powerpoint/2010/main" val="281313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par>
                          <p:cTn id="18" fill="hold">
                            <p:stCondLst>
                              <p:cond delay="4500"/>
                            </p:stCondLst>
                            <p:childTnLst>
                              <p:par>
                                <p:cTn id="19" presetID="16" presetClass="entr" presetSubtype="4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outHorizontal)">
                                      <p:cBhvr>
                                        <p:cTn id="21" dur="500"/>
                                        <p:tgtEl>
                                          <p:spTgt spid="13"/>
                                        </p:tgtEl>
                                      </p:cBhvr>
                                    </p:animEffect>
                                  </p:childTnLst>
                                </p:cTn>
                              </p:par>
                            </p:childTnLst>
                          </p:cTn>
                        </p:par>
                        <p:par>
                          <p:cTn id="22" fill="hold">
                            <p:stCondLst>
                              <p:cond delay="50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CC4DB1A-980F-D4A7-313D-1D5BE0A33373}"/>
              </a:ext>
            </a:extLst>
          </p:cNvPr>
          <p:cNvPicPr>
            <a:picLocks noChangeAspect="1"/>
          </p:cNvPicPr>
          <p:nvPr/>
        </p:nvPicPr>
        <p:blipFill>
          <a:blip r:embed="rId2"/>
          <a:stretch>
            <a:fillRect/>
          </a:stretch>
        </p:blipFill>
        <p:spPr>
          <a:xfrm>
            <a:off x="0" y="-535888"/>
            <a:ext cx="12192000" cy="8908363"/>
          </a:xfrm>
          <a:prstGeom prst="rect">
            <a:avLst/>
          </a:prstGeom>
        </p:spPr>
      </p:pic>
      <p:sp>
        <p:nvSpPr>
          <p:cNvPr id="2" name="Titel 1">
            <a:extLst>
              <a:ext uri="{FF2B5EF4-FFF2-40B4-BE49-F238E27FC236}">
                <a16:creationId xmlns:a16="http://schemas.microsoft.com/office/drawing/2014/main" id="{4713490F-A36A-C544-64F3-F675EE00A09E}"/>
              </a:ext>
            </a:extLst>
          </p:cNvPr>
          <p:cNvSpPr>
            <a:spLocks noGrp="1"/>
          </p:cNvSpPr>
          <p:nvPr>
            <p:ph type="title"/>
          </p:nvPr>
        </p:nvSpPr>
        <p:spPr>
          <a:xfrm>
            <a:off x="1927357" y="204043"/>
            <a:ext cx="4530593" cy="681135"/>
          </a:xfrm>
        </p:spPr>
        <p:txBody>
          <a:bodyPr>
            <a:normAutofit fontScale="90000"/>
          </a:bodyPr>
          <a:lstStyle/>
          <a:p>
            <a:pPr algn="ctr"/>
            <a:r>
              <a:rPr lang="de-DE" b="1" dirty="0">
                <a:solidFill>
                  <a:srgbClr val="FFFF00"/>
                </a:solidFill>
              </a:rPr>
              <a:t>Not </a:t>
            </a:r>
            <a:r>
              <a:rPr lang="de-DE" b="1" dirty="0" err="1">
                <a:solidFill>
                  <a:srgbClr val="FFFF00"/>
                </a:solidFill>
              </a:rPr>
              <a:t>enough</a:t>
            </a:r>
            <a:r>
              <a:rPr lang="de-DE" b="1" dirty="0">
                <a:solidFill>
                  <a:srgbClr val="FFFF00"/>
                </a:solidFill>
              </a:rPr>
              <a:t>?</a:t>
            </a:r>
          </a:p>
        </p:txBody>
      </p:sp>
      <p:sp>
        <p:nvSpPr>
          <p:cNvPr id="3" name="Inhaltsplatzhalter 2">
            <a:extLst>
              <a:ext uri="{FF2B5EF4-FFF2-40B4-BE49-F238E27FC236}">
                <a16:creationId xmlns:a16="http://schemas.microsoft.com/office/drawing/2014/main" id="{C324D6B5-BE3D-9C2B-41A7-824E7C115E2C}"/>
              </a:ext>
            </a:extLst>
          </p:cNvPr>
          <p:cNvSpPr>
            <a:spLocks noGrp="1"/>
          </p:cNvSpPr>
          <p:nvPr>
            <p:ph idx="1"/>
          </p:nvPr>
        </p:nvSpPr>
        <p:spPr>
          <a:xfrm>
            <a:off x="6257926" y="266020"/>
            <a:ext cx="4270505" cy="609665"/>
          </a:xfrm>
        </p:spPr>
        <p:txBody>
          <a:bodyPr>
            <a:noAutofit/>
          </a:bodyPr>
          <a:lstStyle/>
          <a:p>
            <a:pPr marL="0" indent="0" algn="ctr">
              <a:buNone/>
            </a:pPr>
            <a:r>
              <a:rPr lang="de-DE" sz="3600" b="1" dirty="0">
                <a:solidFill>
                  <a:srgbClr val="FF0000"/>
                </a:solidFill>
              </a:rPr>
              <a:t>…</a:t>
            </a:r>
            <a:r>
              <a:rPr lang="de-DE" sz="3600" b="1" dirty="0" err="1">
                <a:solidFill>
                  <a:srgbClr val="FF0000"/>
                </a:solidFill>
              </a:rPr>
              <a:t>You</a:t>
            </a:r>
            <a:r>
              <a:rPr lang="de-DE" sz="3600" b="1" dirty="0">
                <a:solidFill>
                  <a:srgbClr val="FF0000"/>
                </a:solidFill>
              </a:rPr>
              <a:t> </a:t>
            </a:r>
            <a:r>
              <a:rPr lang="de-DE" sz="3600" b="1" dirty="0" err="1">
                <a:solidFill>
                  <a:srgbClr val="FF0000"/>
                </a:solidFill>
              </a:rPr>
              <a:t>are</a:t>
            </a:r>
            <a:r>
              <a:rPr lang="de-DE" sz="3600" b="1" dirty="0">
                <a:solidFill>
                  <a:srgbClr val="FF0000"/>
                </a:solidFill>
              </a:rPr>
              <a:t> </a:t>
            </a:r>
            <a:r>
              <a:rPr lang="de-DE" sz="3600" b="1" dirty="0" err="1">
                <a:solidFill>
                  <a:srgbClr val="FF0000"/>
                </a:solidFill>
              </a:rPr>
              <a:t>welcome</a:t>
            </a:r>
            <a:r>
              <a:rPr lang="de-DE" sz="3600" b="1" dirty="0">
                <a:solidFill>
                  <a:srgbClr val="FF0000"/>
                </a:solidFill>
              </a:rPr>
              <a:t>!</a:t>
            </a:r>
          </a:p>
        </p:txBody>
      </p:sp>
      <p:sp>
        <p:nvSpPr>
          <p:cNvPr id="8" name="Textfeld 7">
            <a:extLst>
              <a:ext uri="{FF2B5EF4-FFF2-40B4-BE49-F238E27FC236}">
                <a16:creationId xmlns:a16="http://schemas.microsoft.com/office/drawing/2014/main" id="{D69C835A-4C66-E4B2-966E-66F43FB8C4F8}"/>
              </a:ext>
            </a:extLst>
          </p:cNvPr>
          <p:cNvSpPr txBox="1"/>
          <p:nvPr/>
        </p:nvSpPr>
        <p:spPr>
          <a:xfrm>
            <a:off x="268357" y="695409"/>
            <a:ext cx="4605748" cy="6401753"/>
          </a:xfrm>
          <a:prstGeom prst="rect">
            <a:avLst/>
          </a:prstGeom>
          <a:noFill/>
        </p:spPr>
        <p:txBody>
          <a:bodyPr wrap="none" rtlCol="0">
            <a:spAutoFit/>
          </a:bodyPr>
          <a:lstStyle/>
          <a:p>
            <a:r>
              <a:rPr lang="de-DE" sz="1000" dirty="0"/>
              <a:t> </a:t>
            </a:r>
            <a:r>
              <a:rPr lang="de-DE" sz="1000" dirty="0" err="1"/>
              <a:t>if</a:t>
            </a:r>
            <a:r>
              <a:rPr lang="de-DE" sz="1000" dirty="0"/>
              <a:t>(</a:t>
            </a:r>
            <a:r>
              <a:rPr lang="de-DE" sz="1000" dirty="0" err="1"/>
              <a:t>key</a:t>
            </a:r>
            <a:r>
              <a:rPr lang="de-DE" sz="1000" dirty="0"/>
              <a:t> != 'A'){   //wenn kein Abbruch</a:t>
            </a:r>
          </a:p>
          <a:p>
            <a:r>
              <a:rPr lang="de-DE" sz="1000" dirty="0"/>
              <a:t>            </a:t>
            </a:r>
            <a:r>
              <a:rPr lang="de-DE" sz="1000" dirty="0" err="1"/>
              <a:t>testPin</a:t>
            </a:r>
            <a:r>
              <a:rPr lang="de-DE" sz="1000" dirty="0"/>
              <a:t> += </a:t>
            </a:r>
            <a:r>
              <a:rPr lang="de-DE" sz="1000" dirty="0" err="1"/>
              <a:t>key</a:t>
            </a:r>
            <a:r>
              <a:rPr lang="de-DE" sz="1000" dirty="0"/>
              <a:t>; //nächstes Zeichen der abgelesenen Eingabe hinzufügen</a:t>
            </a:r>
          </a:p>
          <a:p>
            <a:r>
              <a:rPr lang="de-DE" sz="1000" dirty="0"/>
              <a:t>            </a:t>
            </a:r>
            <a:r>
              <a:rPr lang="de-DE" sz="1000" dirty="0" err="1"/>
              <a:t>cursorPos</a:t>
            </a:r>
            <a:r>
              <a:rPr lang="de-DE" sz="1000" dirty="0"/>
              <a:t> = </a:t>
            </a:r>
            <a:r>
              <a:rPr lang="de-DE" sz="1000" dirty="0" err="1"/>
              <a:t>setCharLCD</a:t>
            </a:r>
            <a:r>
              <a:rPr lang="de-DE" sz="1000" dirty="0"/>
              <a:t>(</a:t>
            </a:r>
            <a:r>
              <a:rPr lang="de-DE" sz="1000" dirty="0" err="1"/>
              <a:t>cursorPos</a:t>
            </a:r>
            <a:r>
              <a:rPr lang="de-DE" sz="1000" dirty="0"/>
              <a:t>, </a:t>
            </a:r>
            <a:r>
              <a:rPr lang="de-DE" sz="1000" dirty="0" err="1"/>
              <a:t>key</a:t>
            </a:r>
            <a:r>
              <a:rPr lang="de-DE" sz="1000" dirty="0"/>
              <a:t>);//und auf dem LCD wiedergeben</a:t>
            </a:r>
          </a:p>
          <a:p>
            <a:r>
              <a:rPr lang="de-DE" sz="1000" dirty="0"/>
              <a:t>            </a:t>
            </a:r>
            <a:r>
              <a:rPr lang="de-DE" sz="1000" dirty="0" err="1"/>
              <a:t>previousMillis</a:t>
            </a:r>
            <a:r>
              <a:rPr lang="de-DE" sz="1000" dirty="0"/>
              <a:t> = </a:t>
            </a:r>
            <a:r>
              <a:rPr lang="de-DE" sz="1000" dirty="0" err="1"/>
              <a:t>millis</a:t>
            </a:r>
            <a:r>
              <a:rPr lang="de-DE" sz="1000" dirty="0"/>
              <a:t>();  //Aktivitätsmarker erneuern </a:t>
            </a:r>
          </a:p>
          <a:p>
            <a:r>
              <a:rPr lang="de-DE" sz="1000" dirty="0"/>
              <a:t>            break;</a:t>
            </a:r>
          </a:p>
          <a:p>
            <a:r>
              <a:rPr lang="de-DE" sz="1000" dirty="0"/>
              <a:t>          }</a:t>
            </a:r>
          </a:p>
          <a:p>
            <a:r>
              <a:rPr lang="de-DE" sz="1000" dirty="0"/>
              <a:t>          </a:t>
            </a:r>
            <a:r>
              <a:rPr lang="de-DE" sz="1000" dirty="0" err="1"/>
              <a:t>else</a:t>
            </a:r>
            <a:r>
              <a:rPr lang="de-DE" sz="1000" dirty="0"/>
              <a:t> {        //beim Abbruch</a:t>
            </a:r>
          </a:p>
          <a:p>
            <a:r>
              <a:rPr lang="de-DE" sz="1000" dirty="0"/>
              <a:t>            </a:t>
            </a:r>
            <a:r>
              <a:rPr lang="de-DE" sz="1000" dirty="0" err="1"/>
              <a:t>resetPad</a:t>
            </a:r>
            <a:r>
              <a:rPr lang="de-DE" sz="1000" dirty="0"/>
              <a:t>(); //Zurücksetzen</a:t>
            </a:r>
          </a:p>
          <a:p>
            <a:r>
              <a:rPr lang="de-DE" sz="1000" dirty="0"/>
              <a:t>          }</a:t>
            </a:r>
          </a:p>
          <a:p>
            <a:r>
              <a:rPr lang="de-DE" sz="1000" dirty="0"/>
              <a:t>       }//switch Ende</a:t>
            </a:r>
          </a:p>
          <a:p>
            <a:r>
              <a:rPr lang="de-DE" sz="1000" dirty="0"/>
              <a:t>    }//Ende </a:t>
            </a:r>
            <a:r>
              <a:rPr lang="de-DE" sz="1000" dirty="0" err="1"/>
              <a:t>if</a:t>
            </a:r>
            <a:r>
              <a:rPr lang="de-DE" sz="1000" dirty="0"/>
              <a:t> </a:t>
            </a:r>
            <a:r>
              <a:rPr lang="de-DE" sz="1000" dirty="0" err="1"/>
              <a:t>active</a:t>
            </a:r>
            <a:endParaRPr lang="de-DE" sz="1000" dirty="0"/>
          </a:p>
          <a:p>
            <a:r>
              <a:rPr lang="de-DE" sz="1000" dirty="0"/>
              <a:t>    </a:t>
            </a:r>
            <a:r>
              <a:rPr lang="de-DE" sz="1000" dirty="0" err="1"/>
              <a:t>else</a:t>
            </a:r>
            <a:r>
              <a:rPr lang="de-DE" sz="1000" dirty="0"/>
              <a:t> {//wenn Zahleneingabe nicht erlaubt ist</a:t>
            </a:r>
          </a:p>
          <a:p>
            <a:r>
              <a:rPr lang="de-DE" sz="1000" dirty="0"/>
              <a:t>      </a:t>
            </a:r>
            <a:r>
              <a:rPr lang="de-DE" sz="1000" dirty="0" err="1"/>
              <a:t>if</a:t>
            </a:r>
            <a:r>
              <a:rPr lang="de-DE" sz="1000" dirty="0"/>
              <a:t> (</a:t>
            </a:r>
            <a:r>
              <a:rPr lang="de-DE" sz="1000" dirty="0" err="1"/>
              <a:t>cheatingOK</a:t>
            </a:r>
            <a:r>
              <a:rPr lang="de-DE" sz="1000" dirty="0"/>
              <a:t> &amp;&amp; (</a:t>
            </a:r>
            <a:r>
              <a:rPr lang="de-DE" sz="1000" dirty="0" err="1"/>
              <a:t>key</a:t>
            </a:r>
            <a:r>
              <a:rPr lang="de-DE" sz="1000" dirty="0"/>
              <a:t> == 'B')) </a:t>
            </a:r>
            <a:r>
              <a:rPr lang="de-DE" sz="1000" dirty="0" err="1"/>
              <a:t>backDoor</a:t>
            </a:r>
            <a:r>
              <a:rPr lang="de-DE" sz="1000" dirty="0"/>
              <a:t>();//Schummeln, wenn gestatten</a:t>
            </a:r>
          </a:p>
          <a:p>
            <a:r>
              <a:rPr lang="de-DE" sz="1000" dirty="0"/>
              <a:t>      </a:t>
            </a:r>
            <a:r>
              <a:rPr lang="de-DE" sz="1000" dirty="0" err="1"/>
              <a:t>if</a:t>
            </a:r>
            <a:r>
              <a:rPr lang="de-DE" sz="1000" dirty="0"/>
              <a:t> (</a:t>
            </a:r>
            <a:r>
              <a:rPr lang="de-DE" sz="1000" dirty="0" err="1"/>
              <a:t>key</a:t>
            </a:r>
            <a:r>
              <a:rPr lang="de-DE" sz="1000" dirty="0"/>
              <a:t> == 'A') </a:t>
            </a:r>
            <a:r>
              <a:rPr lang="de-DE" sz="1000" dirty="0" err="1"/>
              <a:t>resetPad</a:t>
            </a:r>
            <a:r>
              <a:rPr lang="de-DE" sz="1000" dirty="0"/>
              <a:t>(); //Zahleneingabe Aktivieren</a:t>
            </a:r>
          </a:p>
          <a:p>
            <a:r>
              <a:rPr lang="de-DE" sz="1000" dirty="0"/>
              <a:t>    }</a:t>
            </a:r>
          </a:p>
          <a:p>
            <a:r>
              <a:rPr lang="de-DE" sz="1000" dirty="0"/>
              <a:t>  }//Ende Tastendrück</a:t>
            </a:r>
          </a:p>
          <a:p>
            <a:r>
              <a:rPr lang="de-DE" sz="1000" dirty="0"/>
              <a:t>  </a:t>
            </a:r>
            <a:r>
              <a:rPr lang="de-DE" sz="1000" dirty="0" err="1"/>
              <a:t>if</a:t>
            </a:r>
            <a:r>
              <a:rPr lang="de-DE" sz="1000" dirty="0"/>
              <a:t> ((</a:t>
            </a:r>
            <a:r>
              <a:rPr lang="de-DE" sz="1000" dirty="0" err="1"/>
              <a:t>digitalRead</a:t>
            </a:r>
            <a:r>
              <a:rPr lang="de-DE" sz="1000" dirty="0"/>
              <a:t>(BACKLIGHT) == HIGH) &amp;&amp; //Falls Hintergrundbeleuchtung AN ist</a:t>
            </a:r>
          </a:p>
          <a:p>
            <a:r>
              <a:rPr lang="de-DE" sz="1000" dirty="0"/>
              <a:t>     (</a:t>
            </a:r>
            <a:r>
              <a:rPr lang="de-DE" sz="1000" dirty="0" err="1"/>
              <a:t>millis</a:t>
            </a:r>
            <a:r>
              <a:rPr lang="de-DE" sz="1000" dirty="0"/>
              <a:t>() - </a:t>
            </a:r>
            <a:r>
              <a:rPr lang="de-DE" sz="1000" dirty="0" err="1"/>
              <a:t>previousMillis</a:t>
            </a:r>
            <a:r>
              <a:rPr lang="de-DE" sz="1000" dirty="0"/>
              <a:t> &gt;= </a:t>
            </a:r>
            <a:r>
              <a:rPr lang="de-DE" sz="1000" dirty="0" err="1"/>
              <a:t>sleepTimer</a:t>
            </a:r>
            <a:r>
              <a:rPr lang="de-DE" sz="1000" dirty="0"/>
              <a:t>)) {//und bei längerer Inaktivität</a:t>
            </a:r>
          </a:p>
          <a:p>
            <a:r>
              <a:rPr lang="de-DE" sz="1000" dirty="0"/>
              <a:t>      </a:t>
            </a:r>
            <a:r>
              <a:rPr lang="de-DE" sz="1000" dirty="0" err="1"/>
              <a:t>resetPad</a:t>
            </a:r>
            <a:r>
              <a:rPr lang="de-DE" sz="1000" dirty="0"/>
              <a:t>();                  //Zurücksetzen</a:t>
            </a:r>
          </a:p>
          <a:p>
            <a:r>
              <a:rPr lang="de-DE" sz="1000" dirty="0"/>
              <a:t>      //</a:t>
            </a:r>
            <a:r>
              <a:rPr lang="de-DE" sz="1000" dirty="0" err="1"/>
              <a:t>lcd.print</a:t>
            </a:r>
            <a:r>
              <a:rPr lang="de-DE" sz="1000" dirty="0"/>
              <a:t>("off A - </a:t>
            </a:r>
            <a:r>
              <a:rPr lang="de-DE" sz="1000" dirty="0" err="1"/>
              <a:t>activate</a:t>
            </a:r>
            <a:r>
              <a:rPr lang="de-DE" sz="1000" dirty="0"/>
              <a:t>");//für WOKWI, da keine Hintergrundbeleuchtung</a:t>
            </a:r>
          </a:p>
          <a:p>
            <a:r>
              <a:rPr lang="de-DE" sz="1000" dirty="0"/>
              <a:t>      </a:t>
            </a:r>
            <a:r>
              <a:rPr lang="de-DE" sz="1000" dirty="0" err="1"/>
              <a:t>digitalWrite</a:t>
            </a:r>
            <a:r>
              <a:rPr lang="de-DE" sz="1000" dirty="0"/>
              <a:t>(BACKLIGHT, LOW);//Hintergrundbeleuchtung abschalten</a:t>
            </a:r>
          </a:p>
          <a:p>
            <a:r>
              <a:rPr lang="de-DE" sz="1000" dirty="0"/>
              <a:t>      </a:t>
            </a:r>
            <a:r>
              <a:rPr lang="de-DE" sz="1000" dirty="0" err="1"/>
              <a:t>active</a:t>
            </a:r>
            <a:r>
              <a:rPr lang="de-DE" sz="1000" dirty="0"/>
              <a:t> = </a:t>
            </a:r>
            <a:r>
              <a:rPr lang="de-DE" sz="1000" dirty="0" err="1"/>
              <a:t>false</a:t>
            </a:r>
            <a:r>
              <a:rPr lang="de-DE" sz="1000" dirty="0"/>
              <a:t>;              //Zahleneingabe sperren</a:t>
            </a:r>
          </a:p>
          <a:p>
            <a:r>
              <a:rPr lang="de-DE" sz="1000" dirty="0"/>
              <a:t>   }</a:t>
            </a:r>
          </a:p>
          <a:p>
            <a:r>
              <a:rPr lang="de-DE" sz="1000" dirty="0"/>
              <a:t>} //</a:t>
            </a:r>
            <a:r>
              <a:rPr lang="de-DE" sz="1000" dirty="0" err="1"/>
              <a:t>untill</a:t>
            </a:r>
            <a:r>
              <a:rPr lang="de-DE" sz="1000" dirty="0"/>
              <a:t> (0=1); end. </a:t>
            </a:r>
          </a:p>
          <a:p>
            <a:r>
              <a:rPr lang="de-DE" sz="1000" dirty="0" err="1"/>
              <a:t>void</a:t>
            </a:r>
            <a:r>
              <a:rPr lang="de-DE" sz="1000" dirty="0"/>
              <a:t> </a:t>
            </a:r>
            <a:r>
              <a:rPr lang="de-DE" sz="1000" dirty="0" err="1"/>
              <a:t>backDoor</a:t>
            </a:r>
            <a:r>
              <a:rPr lang="de-DE" sz="1000" dirty="0"/>
              <a:t>() {//Entriegelt den Schloss und verriegelt ihn wieder nach einer Pause </a:t>
            </a:r>
          </a:p>
          <a:p>
            <a:r>
              <a:rPr lang="de-DE" sz="1000" dirty="0"/>
              <a:t>  </a:t>
            </a:r>
            <a:r>
              <a:rPr lang="de-DE" sz="1000" dirty="0" err="1"/>
              <a:t>active</a:t>
            </a:r>
            <a:r>
              <a:rPr lang="de-DE" sz="1000" dirty="0"/>
              <a:t> = </a:t>
            </a:r>
            <a:r>
              <a:rPr lang="de-DE" sz="1000" dirty="0" err="1"/>
              <a:t>false</a:t>
            </a:r>
            <a:r>
              <a:rPr lang="de-DE" sz="1000" dirty="0"/>
              <a:t>;//Sperre der Zahleneingabe während des Vorgangs</a:t>
            </a:r>
          </a:p>
          <a:p>
            <a:r>
              <a:rPr lang="de-DE" sz="1000" dirty="0"/>
              <a:t>  </a:t>
            </a:r>
            <a:r>
              <a:rPr lang="de-DE" sz="1000" dirty="0" err="1"/>
              <a:t>fails</a:t>
            </a:r>
            <a:r>
              <a:rPr lang="de-DE" sz="1000" dirty="0"/>
              <a:t> = 0;     //Zurücksetzen der Fehlversuche</a:t>
            </a:r>
          </a:p>
          <a:p>
            <a:r>
              <a:rPr lang="de-DE" sz="1000" dirty="0"/>
              <a:t>  </a:t>
            </a:r>
            <a:r>
              <a:rPr lang="de-DE" sz="1000" dirty="0" err="1"/>
              <a:t>lcd.clear</a:t>
            </a:r>
            <a:r>
              <a:rPr lang="de-DE" sz="1000" dirty="0"/>
              <a:t>();                //Ausgabe</a:t>
            </a:r>
          </a:p>
          <a:p>
            <a:r>
              <a:rPr lang="de-DE" sz="1000" dirty="0"/>
              <a:t>  </a:t>
            </a:r>
            <a:r>
              <a:rPr lang="de-DE" sz="1000" dirty="0" err="1"/>
              <a:t>lcd.print</a:t>
            </a:r>
            <a:r>
              <a:rPr lang="de-DE" sz="1000" dirty="0"/>
              <a:t>("Wellcome </a:t>
            </a:r>
            <a:r>
              <a:rPr lang="de-DE" sz="1000" dirty="0" err="1"/>
              <a:t>home</a:t>
            </a:r>
            <a:r>
              <a:rPr lang="de-DE" sz="1000" dirty="0"/>
              <a:t>!");//anpassen</a:t>
            </a:r>
          </a:p>
          <a:p>
            <a:r>
              <a:rPr lang="de-DE" sz="1000" dirty="0"/>
              <a:t>  </a:t>
            </a:r>
            <a:r>
              <a:rPr lang="de-DE" sz="1000" dirty="0" err="1"/>
              <a:t>for</a:t>
            </a:r>
            <a:r>
              <a:rPr lang="de-DE" sz="1000" dirty="0"/>
              <a:t> (</a:t>
            </a:r>
            <a:r>
              <a:rPr lang="de-DE" sz="1000" dirty="0" err="1"/>
              <a:t>byte</a:t>
            </a:r>
            <a:r>
              <a:rPr lang="de-DE" sz="1000" dirty="0"/>
              <a:t> i = SERVO_LOCK_POS; i &gt; SERVO_UNLOCK_POS; --i) {</a:t>
            </a:r>
          </a:p>
          <a:p>
            <a:r>
              <a:rPr lang="de-DE" sz="1000" dirty="0"/>
              <a:t>    </a:t>
            </a:r>
            <a:r>
              <a:rPr lang="de-DE" sz="1000" dirty="0" err="1"/>
              <a:t>servo.write</a:t>
            </a:r>
            <a:r>
              <a:rPr lang="de-DE" sz="1000" dirty="0"/>
              <a:t>(i);//langsam entriegeln</a:t>
            </a:r>
          </a:p>
          <a:p>
            <a:r>
              <a:rPr lang="de-DE" sz="1000" dirty="0"/>
              <a:t>    </a:t>
            </a:r>
            <a:r>
              <a:rPr lang="de-DE" sz="1000" dirty="0" err="1"/>
              <a:t>delay</a:t>
            </a:r>
            <a:r>
              <a:rPr lang="de-DE" sz="1000" dirty="0"/>
              <a:t>(12);</a:t>
            </a:r>
          </a:p>
          <a:p>
            <a:r>
              <a:rPr lang="de-DE" sz="1000" dirty="0"/>
              <a:t>  }</a:t>
            </a:r>
          </a:p>
          <a:p>
            <a:r>
              <a:rPr lang="de-DE" sz="1000" dirty="0"/>
              <a:t>  </a:t>
            </a:r>
            <a:r>
              <a:rPr lang="de-DE" sz="1000" dirty="0" err="1"/>
              <a:t>delay</a:t>
            </a:r>
            <a:r>
              <a:rPr lang="de-DE" sz="1000" dirty="0"/>
              <a:t>(3000);     //Warten mit offenem Schloss</a:t>
            </a:r>
          </a:p>
          <a:p>
            <a:r>
              <a:rPr lang="de-DE" sz="1000" dirty="0"/>
              <a:t>  </a:t>
            </a:r>
            <a:r>
              <a:rPr lang="de-DE" sz="1000" dirty="0" err="1"/>
              <a:t>for</a:t>
            </a:r>
            <a:r>
              <a:rPr lang="de-DE" sz="1000" dirty="0"/>
              <a:t> (</a:t>
            </a:r>
            <a:r>
              <a:rPr lang="de-DE" sz="1000" dirty="0" err="1"/>
              <a:t>byte</a:t>
            </a:r>
            <a:r>
              <a:rPr lang="de-DE" sz="1000" dirty="0"/>
              <a:t> i = SERVO_UNLOCK_POS; i &lt; SERVO_LOCK_POS; ++i) {</a:t>
            </a:r>
          </a:p>
          <a:p>
            <a:r>
              <a:rPr lang="de-DE" sz="1000" dirty="0"/>
              <a:t>    </a:t>
            </a:r>
            <a:r>
              <a:rPr lang="de-DE" sz="1000" dirty="0" err="1"/>
              <a:t>servo.write</a:t>
            </a:r>
            <a:r>
              <a:rPr lang="de-DE" sz="1000" dirty="0"/>
              <a:t>(i);//langsam verriegeln</a:t>
            </a:r>
          </a:p>
          <a:p>
            <a:r>
              <a:rPr lang="de-DE" sz="1000" dirty="0"/>
              <a:t>    </a:t>
            </a:r>
            <a:r>
              <a:rPr lang="de-DE" sz="1000" dirty="0" err="1"/>
              <a:t>delay</a:t>
            </a:r>
            <a:r>
              <a:rPr lang="de-DE" sz="1000" dirty="0"/>
              <a:t>(12);</a:t>
            </a:r>
          </a:p>
          <a:p>
            <a:r>
              <a:rPr lang="de-DE" sz="1000" dirty="0"/>
              <a:t>  }</a:t>
            </a:r>
          </a:p>
          <a:p>
            <a:r>
              <a:rPr lang="de-DE" sz="1000" dirty="0"/>
              <a:t>  </a:t>
            </a:r>
            <a:r>
              <a:rPr lang="de-DE" sz="1000" dirty="0" err="1"/>
              <a:t>resetPad</a:t>
            </a:r>
            <a:r>
              <a:rPr lang="de-DE" sz="1000" dirty="0"/>
              <a:t>();     //Zurücksetzen</a:t>
            </a:r>
          </a:p>
          <a:p>
            <a:r>
              <a:rPr lang="de-DE" sz="1000" dirty="0"/>
              <a:t>}</a:t>
            </a:r>
          </a:p>
        </p:txBody>
      </p:sp>
      <p:sp>
        <p:nvSpPr>
          <p:cNvPr id="11" name="Textfeld 10">
            <a:extLst>
              <a:ext uri="{FF2B5EF4-FFF2-40B4-BE49-F238E27FC236}">
                <a16:creationId xmlns:a16="http://schemas.microsoft.com/office/drawing/2014/main" id="{9AAA5B56-1AD4-4744-BAD5-9D65C96E2460}"/>
              </a:ext>
            </a:extLst>
          </p:cNvPr>
          <p:cNvSpPr txBox="1"/>
          <p:nvPr/>
        </p:nvSpPr>
        <p:spPr>
          <a:xfrm>
            <a:off x="6410325" y="679188"/>
            <a:ext cx="4711546" cy="6093976"/>
          </a:xfrm>
          <a:prstGeom prst="rect">
            <a:avLst/>
          </a:prstGeom>
          <a:noFill/>
        </p:spPr>
        <p:txBody>
          <a:bodyPr wrap="none" rtlCol="0">
            <a:spAutoFit/>
          </a:bodyPr>
          <a:lstStyle/>
          <a:p>
            <a:r>
              <a:rPr lang="de-DE" sz="1000" dirty="0" err="1"/>
              <a:t>void</a:t>
            </a:r>
            <a:r>
              <a:rPr lang="de-DE" sz="1000" dirty="0"/>
              <a:t> </a:t>
            </a:r>
            <a:r>
              <a:rPr lang="de-DE" sz="1000" dirty="0" err="1"/>
              <a:t>resetPad</a:t>
            </a:r>
            <a:r>
              <a:rPr lang="de-DE" sz="1000" dirty="0"/>
              <a:t>() {      //Zurücksetzen</a:t>
            </a:r>
          </a:p>
          <a:p>
            <a:r>
              <a:rPr lang="de-DE" sz="1000" dirty="0"/>
              <a:t>  </a:t>
            </a:r>
            <a:r>
              <a:rPr lang="de-DE" sz="1000" dirty="0" err="1"/>
              <a:t>testPin</a:t>
            </a:r>
            <a:r>
              <a:rPr lang="de-DE" sz="1000" dirty="0"/>
              <a:t> = "";        //Versuchs-PIN zurücksetzen</a:t>
            </a:r>
          </a:p>
          <a:p>
            <a:r>
              <a:rPr lang="de-DE" sz="1000" dirty="0"/>
              <a:t>  </a:t>
            </a:r>
            <a:r>
              <a:rPr lang="de-DE" sz="1000" dirty="0" err="1"/>
              <a:t>digitalWrite</a:t>
            </a:r>
            <a:r>
              <a:rPr lang="de-DE" sz="1000" dirty="0"/>
              <a:t>(BACKLIGHT, HIGH);//LCD-</a:t>
            </a:r>
            <a:r>
              <a:rPr lang="de-DE" sz="1000" dirty="0" err="1"/>
              <a:t>Hinterbeleuchtung</a:t>
            </a:r>
            <a:r>
              <a:rPr lang="de-DE" sz="1000" dirty="0"/>
              <a:t> einschalten</a:t>
            </a:r>
          </a:p>
          <a:p>
            <a:r>
              <a:rPr lang="de-DE" sz="1000" dirty="0"/>
              <a:t>  </a:t>
            </a:r>
            <a:r>
              <a:rPr lang="de-DE" sz="1000" dirty="0" err="1"/>
              <a:t>lcd.clear</a:t>
            </a:r>
            <a:r>
              <a:rPr lang="de-DE" sz="1000" dirty="0"/>
              <a:t>();         //LCD Inhalt löschen</a:t>
            </a:r>
          </a:p>
          <a:p>
            <a:r>
              <a:rPr lang="de-DE" sz="1000" dirty="0"/>
              <a:t>  </a:t>
            </a:r>
            <a:r>
              <a:rPr lang="de-DE" sz="1000" dirty="0" err="1"/>
              <a:t>lcd.print</a:t>
            </a:r>
            <a:r>
              <a:rPr lang="de-DE" sz="1000" dirty="0"/>
              <a:t>(HELLO);    //Oberste </a:t>
            </a:r>
            <a:r>
              <a:rPr lang="de-DE" sz="1000" dirty="0" err="1"/>
              <a:t>zeile</a:t>
            </a:r>
            <a:r>
              <a:rPr lang="de-DE" sz="1000" dirty="0"/>
              <a:t> ausgeben</a:t>
            </a:r>
          </a:p>
          <a:p>
            <a:r>
              <a:rPr lang="de-DE" sz="1000" dirty="0"/>
              <a:t>  </a:t>
            </a:r>
            <a:r>
              <a:rPr lang="de-DE" sz="1000" dirty="0" err="1"/>
              <a:t>lcd.setCursor</a:t>
            </a:r>
            <a:r>
              <a:rPr lang="de-DE" sz="1000" dirty="0"/>
              <a:t>(0, LCD_ROWS-1);//Cursor auf den Anfang der untersten Zeile stellen</a:t>
            </a:r>
          </a:p>
          <a:p>
            <a:r>
              <a:rPr lang="de-DE" sz="1000" dirty="0"/>
              <a:t>  </a:t>
            </a:r>
            <a:r>
              <a:rPr lang="de-DE" sz="1000" dirty="0" err="1"/>
              <a:t>cursorPos</a:t>
            </a:r>
            <a:r>
              <a:rPr lang="de-DE" sz="1000" dirty="0"/>
              <a:t> = 0;       //Position des Cursors zurücksetzen</a:t>
            </a:r>
          </a:p>
          <a:p>
            <a:r>
              <a:rPr lang="de-DE" sz="1000" dirty="0"/>
              <a:t>  </a:t>
            </a:r>
            <a:r>
              <a:rPr lang="de-DE" sz="1000" dirty="0" err="1"/>
              <a:t>active</a:t>
            </a:r>
            <a:r>
              <a:rPr lang="de-DE" sz="1000" dirty="0"/>
              <a:t> = </a:t>
            </a:r>
            <a:r>
              <a:rPr lang="de-DE" sz="1000" dirty="0" err="1"/>
              <a:t>true</a:t>
            </a:r>
            <a:r>
              <a:rPr lang="de-DE" sz="1000" dirty="0"/>
              <a:t>;       //Zahleneingabe zulassen</a:t>
            </a:r>
          </a:p>
          <a:p>
            <a:r>
              <a:rPr lang="de-DE" sz="1000" dirty="0"/>
              <a:t>  </a:t>
            </a:r>
            <a:r>
              <a:rPr lang="de-DE" sz="1000" dirty="0" err="1"/>
              <a:t>previousMillis</a:t>
            </a:r>
            <a:r>
              <a:rPr lang="de-DE" sz="1000" dirty="0"/>
              <a:t> = </a:t>
            </a:r>
            <a:r>
              <a:rPr lang="de-DE" sz="1000" dirty="0" err="1"/>
              <a:t>millis</a:t>
            </a:r>
            <a:r>
              <a:rPr lang="de-DE" sz="1000" dirty="0"/>
              <a:t>();//Aktivitätsmarker zurücksetzen</a:t>
            </a:r>
          </a:p>
          <a:p>
            <a:r>
              <a:rPr lang="de-DE" sz="1000" dirty="0"/>
              <a:t>}</a:t>
            </a:r>
          </a:p>
          <a:p>
            <a:r>
              <a:rPr lang="de-DE" sz="1000" dirty="0" err="1"/>
              <a:t>bool</a:t>
            </a:r>
            <a:r>
              <a:rPr lang="de-DE" sz="1000" dirty="0"/>
              <a:t> </a:t>
            </a:r>
            <a:r>
              <a:rPr lang="de-DE" sz="1000" dirty="0" err="1"/>
              <a:t>testOK</a:t>
            </a:r>
            <a:r>
              <a:rPr lang="de-DE" sz="1000" dirty="0"/>
              <a:t>() { /* Vergleich der Eingabe auf Übereinstimmung mit jedem Schlüssel.</a:t>
            </a:r>
          </a:p>
          <a:p>
            <a:r>
              <a:rPr lang="de-DE" sz="1000" dirty="0"/>
              <a:t>  Teile die Gesamtgröße des Arrays </a:t>
            </a:r>
            <a:r>
              <a:rPr lang="de-DE" sz="1000" dirty="0" err="1"/>
              <a:t>dürch</a:t>
            </a:r>
            <a:r>
              <a:rPr lang="de-DE" sz="1000" dirty="0"/>
              <a:t> die Größe eines Elementes, um an die</a:t>
            </a:r>
          </a:p>
          <a:p>
            <a:r>
              <a:rPr lang="de-DE" sz="1000" dirty="0"/>
              <a:t>  Gesamtanzahl der Elemente zu kommen */</a:t>
            </a:r>
          </a:p>
          <a:p>
            <a:r>
              <a:rPr lang="de-DE" sz="1000" dirty="0"/>
              <a:t>  </a:t>
            </a:r>
            <a:r>
              <a:rPr lang="de-DE" sz="1000" dirty="0" err="1"/>
              <a:t>for</a:t>
            </a:r>
            <a:r>
              <a:rPr lang="de-DE" sz="1000" dirty="0"/>
              <a:t>(</a:t>
            </a:r>
            <a:r>
              <a:rPr lang="de-DE" sz="1000" dirty="0" err="1"/>
              <a:t>word</a:t>
            </a:r>
            <a:r>
              <a:rPr lang="de-DE" sz="1000" dirty="0"/>
              <a:t> i = 0; i &lt; (</a:t>
            </a:r>
            <a:r>
              <a:rPr lang="de-DE" sz="1000" dirty="0" err="1"/>
              <a:t>sizeof</a:t>
            </a:r>
            <a:r>
              <a:rPr lang="de-DE" sz="1000" dirty="0"/>
              <a:t>(</a:t>
            </a:r>
            <a:r>
              <a:rPr lang="de-DE" sz="1000" dirty="0" err="1"/>
              <a:t>secretPins</a:t>
            </a:r>
            <a:r>
              <a:rPr lang="de-DE" sz="1000" dirty="0"/>
              <a:t>)/</a:t>
            </a:r>
            <a:r>
              <a:rPr lang="de-DE" sz="1000" dirty="0" err="1"/>
              <a:t>sizeof</a:t>
            </a:r>
            <a:r>
              <a:rPr lang="de-DE" sz="1000" dirty="0"/>
              <a:t>(</a:t>
            </a:r>
            <a:r>
              <a:rPr lang="de-DE" sz="1000" dirty="0" err="1"/>
              <a:t>secretPins</a:t>
            </a:r>
            <a:r>
              <a:rPr lang="de-DE" sz="1000" dirty="0"/>
              <a:t>[i])); i++){</a:t>
            </a:r>
          </a:p>
          <a:p>
            <a:r>
              <a:rPr lang="de-DE" sz="1000" dirty="0"/>
              <a:t>    </a:t>
            </a:r>
            <a:r>
              <a:rPr lang="de-DE" sz="1000" dirty="0" err="1"/>
              <a:t>if</a:t>
            </a:r>
            <a:r>
              <a:rPr lang="de-DE" sz="1000" dirty="0"/>
              <a:t>(</a:t>
            </a:r>
            <a:r>
              <a:rPr lang="de-DE" sz="1000" dirty="0" err="1"/>
              <a:t>testPin.equals</a:t>
            </a:r>
            <a:r>
              <a:rPr lang="de-DE" sz="1000" dirty="0"/>
              <a:t>(</a:t>
            </a:r>
            <a:r>
              <a:rPr lang="de-DE" sz="1000" dirty="0" err="1"/>
              <a:t>secretPins</a:t>
            </a:r>
            <a:r>
              <a:rPr lang="de-DE" sz="1000" dirty="0"/>
              <a:t>[i])){  //sobald ein Treffer gefunden</a:t>
            </a:r>
          </a:p>
          <a:p>
            <a:r>
              <a:rPr lang="de-DE" sz="1000" dirty="0"/>
              <a:t>      </a:t>
            </a:r>
            <a:r>
              <a:rPr lang="de-DE" sz="1000" dirty="0" err="1"/>
              <a:t>fails</a:t>
            </a:r>
            <a:r>
              <a:rPr lang="de-DE" sz="1000" dirty="0"/>
              <a:t> = 0;                        //Fehlversuche zurücksetzen</a:t>
            </a:r>
          </a:p>
          <a:p>
            <a:r>
              <a:rPr lang="de-DE" sz="1000" dirty="0"/>
              <a:t>      </a:t>
            </a:r>
            <a:r>
              <a:rPr lang="de-DE" sz="1000" dirty="0" err="1"/>
              <a:t>testPin</a:t>
            </a:r>
            <a:r>
              <a:rPr lang="de-DE" sz="1000" dirty="0"/>
              <a:t> = "";                     //Eingabe </a:t>
            </a:r>
            <a:r>
              <a:rPr lang="de-DE" sz="1000" dirty="0" err="1"/>
              <a:t>zurüksetzen</a:t>
            </a:r>
            <a:endParaRPr lang="de-DE" sz="1000" dirty="0"/>
          </a:p>
          <a:p>
            <a:r>
              <a:rPr lang="de-DE" sz="1000" dirty="0"/>
              <a:t>      </a:t>
            </a:r>
            <a:r>
              <a:rPr lang="de-DE" sz="1000" dirty="0" err="1"/>
              <a:t>return</a:t>
            </a:r>
            <a:r>
              <a:rPr lang="de-DE" sz="1000" dirty="0"/>
              <a:t> </a:t>
            </a:r>
            <a:r>
              <a:rPr lang="de-DE" sz="1000" dirty="0" err="1"/>
              <a:t>true</a:t>
            </a:r>
            <a:r>
              <a:rPr lang="de-DE" sz="1000" dirty="0"/>
              <a:t>;                      //Test bestanden</a:t>
            </a:r>
          </a:p>
          <a:p>
            <a:r>
              <a:rPr lang="de-DE" sz="1000" dirty="0"/>
              <a:t>    }</a:t>
            </a:r>
          </a:p>
          <a:p>
            <a:r>
              <a:rPr lang="de-DE" sz="1000" dirty="0"/>
              <a:t>  }     //Wenn keine </a:t>
            </a:r>
            <a:r>
              <a:rPr lang="de-DE" sz="1000" dirty="0" err="1"/>
              <a:t>übereinstimmung</a:t>
            </a:r>
            <a:r>
              <a:rPr lang="de-DE" sz="1000" dirty="0"/>
              <a:t> gefunden, muss die Eingabe falsch sein</a:t>
            </a:r>
          </a:p>
          <a:p>
            <a:r>
              <a:rPr lang="de-DE" sz="1000" dirty="0"/>
              <a:t>  </a:t>
            </a:r>
            <a:r>
              <a:rPr lang="de-DE" sz="1000" dirty="0" err="1"/>
              <a:t>fails</a:t>
            </a:r>
            <a:r>
              <a:rPr lang="de-DE" sz="1000" dirty="0"/>
              <a:t>++;           //Fehlversuch zur Kenntnis nehmen</a:t>
            </a:r>
          </a:p>
          <a:p>
            <a:r>
              <a:rPr lang="de-DE" sz="1000" dirty="0"/>
              <a:t>  </a:t>
            </a:r>
            <a:r>
              <a:rPr lang="de-DE" sz="1000" dirty="0" err="1"/>
              <a:t>unsigned</a:t>
            </a:r>
            <a:r>
              <a:rPr lang="de-DE" sz="1000" dirty="0"/>
              <a:t> </a:t>
            </a:r>
            <a:r>
              <a:rPr lang="de-DE" sz="1000" dirty="0" err="1"/>
              <a:t>long</a:t>
            </a:r>
            <a:r>
              <a:rPr lang="de-DE" sz="1000" dirty="0"/>
              <a:t>      //Strafe für falsche Eingabe</a:t>
            </a:r>
          </a:p>
          <a:p>
            <a:r>
              <a:rPr lang="de-DE" sz="1000" dirty="0"/>
              <a:t>  </a:t>
            </a:r>
            <a:r>
              <a:rPr lang="de-DE" sz="1000" dirty="0" err="1"/>
              <a:t>penalty</a:t>
            </a:r>
            <a:r>
              <a:rPr lang="de-DE" sz="1000" dirty="0"/>
              <a:t> = </a:t>
            </a:r>
            <a:r>
              <a:rPr lang="de-DE" sz="1000" dirty="0" err="1"/>
              <a:t>pow</a:t>
            </a:r>
            <a:r>
              <a:rPr lang="de-DE" sz="1000" dirty="0"/>
              <a:t>(100, </a:t>
            </a:r>
            <a:r>
              <a:rPr lang="de-DE" sz="1000" dirty="0" err="1"/>
              <a:t>fails</a:t>
            </a:r>
            <a:r>
              <a:rPr lang="de-DE" sz="1000" dirty="0"/>
              <a:t>)/10000; //Nach dem 3.Fehlversuch sperren für 100s</a:t>
            </a:r>
          </a:p>
          <a:p>
            <a:r>
              <a:rPr lang="de-DE" sz="1000" dirty="0"/>
              <a:t>  </a:t>
            </a:r>
            <a:r>
              <a:rPr lang="de-DE" sz="1000" dirty="0" err="1"/>
              <a:t>while</a:t>
            </a:r>
            <a:r>
              <a:rPr lang="de-DE" sz="1000" dirty="0"/>
              <a:t>(</a:t>
            </a:r>
            <a:r>
              <a:rPr lang="de-DE" sz="1000" dirty="0" err="1"/>
              <a:t>penalty</a:t>
            </a:r>
            <a:r>
              <a:rPr lang="de-DE" sz="1000" dirty="0"/>
              <a:t> &gt; 0){             //Nach dem 4. für 10ks und so weiter</a:t>
            </a:r>
          </a:p>
          <a:p>
            <a:r>
              <a:rPr lang="de-DE" sz="1000" dirty="0"/>
              <a:t>    </a:t>
            </a:r>
            <a:r>
              <a:rPr lang="de-DE" sz="1000" dirty="0" err="1"/>
              <a:t>lcd.clear</a:t>
            </a:r>
            <a:r>
              <a:rPr lang="de-DE" sz="1000" dirty="0"/>
              <a:t>();                  //Alte Ausgabe löschen</a:t>
            </a:r>
          </a:p>
          <a:p>
            <a:r>
              <a:rPr lang="de-DE" sz="1000" dirty="0"/>
              <a:t>    </a:t>
            </a:r>
            <a:r>
              <a:rPr lang="de-DE" sz="1000" dirty="0" err="1"/>
              <a:t>lcd.print</a:t>
            </a:r>
            <a:r>
              <a:rPr lang="de-DE" sz="1000" dirty="0"/>
              <a:t>("</a:t>
            </a:r>
            <a:r>
              <a:rPr lang="de-DE" sz="1000" dirty="0" err="1"/>
              <a:t>Wrong</a:t>
            </a:r>
            <a:r>
              <a:rPr lang="de-DE" sz="1000" dirty="0"/>
              <a:t> PIN!");      //und Neue aufbauen</a:t>
            </a:r>
          </a:p>
          <a:p>
            <a:r>
              <a:rPr lang="de-DE" sz="1000" dirty="0"/>
              <a:t>    </a:t>
            </a:r>
            <a:r>
              <a:rPr lang="de-DE" sz="1000" dirty="0" err="1"/>
              <a:t>lcd.setCursor</a:t>
            </a:r>
            <a:r>
              <a:rPr lang="de-DE" sz="1000" dirty="0"/>
              <a:t>(0, LCD_ROWS-1); //Auf den Anfang der unteren Zeile springen</a:t>
            </a:r>
          </a:p>
          <a:p>
            <a:r>
              <a:rPr lang="de-DE" sz="1000" dirty="0"/>
              <a:t>    </a:t>
            </a:r>
            <a:r>
              <a:rPr lang="de-DE" sz="1000" dirty="0" err="1"/>
              <a:t>lcd.print</a:t>
            </a:r>
            <a:r>
              <a:rPr lang="de-DE" sz="1000" dirty="0"/>
              <a:t>(("</a:t>
            </a:r>
            <a:r>
              <a:rPr lang="de-DE" sz="1000" dirty="0" err="1"/>
              <a:t>wait</a:t>
            </a:r>
            <a:r>
              <a:rPr lang="de-DE" sz="1000" dirty="0"/>
              <a:t>: " + (String)</a:t>
            </a:r>
            <a:r>
              <a:rPr lang="de-DE" sz="1000" dirty="0" err="1"/>
              <a:t>penalty</a:t>
            </a:r>
            <a:r>
              <a:rPr lang="de-DE" sz="1000" dirty="0"/>
              <a:t>));//</a:t>
            </a:r>
            <a:r>
              <a:rPr lang="de-DE" sz="1000" dirty="0" err="1"/>
              <a:t>entsprechnde</a:t>
            </a:r>
            <a:r>
              <a:rPr lang="de-DE" sz="1000" dirty="0"/>
              <a:t> Meldung mit </a:t>
            </a:r>
            <a:r>
              <a:rPr lang="de-DE" sz="1000" dirty="0" err="1"/>
              <a:t>Sekundenabzähler</a:t>
            </a:r>
            <a:endParaRPr lang="de-DE" sz="1000" dirty="0"/>
          </a:p>
          <a:p>
            <a:r>
              <a:rPr lang="de-DE" sz="1000" dirty="0"/>
              <a:t>    </a:t>
            </a:r>
            <a:r>
              <a:rPr lang="de-DE" sz="1000" dirty="0" err="1"/>
              <a:t>delay</a:t>
            </a:r>
            <a:r>
              <a:rPr lang="de-DE" sz="1000" dirty="0"/>
              <a:t>(1000);</a:t>
            </a:r>
          </a:p>
          <a:p>
            <a:r>
              <a:rPr lang="de-DE" sz="1000" dirty="0"/>
              <a:t>    penalty--;                  //Reststrafe reduzieren</a:t>
            </a:r>
          </a:p>
          <a:p>
            <a:r>
              <a:rPr lang="de-DE" sz="1000" dirty="0"/>
              <a:t>  }</a:t>
            </a:r>
          </a:p>
          <a:p>
            <a:r>
              <a:rPr lang="de-DE" sz="1000" dirty="0"/>
              <a:t>  </a:t>
            </a:r>
            <a:r>
              <a:rPr lang="de-DE" sz="1000" dirty="0" err="1"/>
              <a:t>return</a:t>
            </a:r>
            <a:r>
              <a:rPr lang="de-DE" sz="1000" dirty="0"/>
              <a:t> </a:t>
            </a:r>
            <a:r>
              <a:rPr lang="de-DE" sz="1000" dirty="0" err="1"/>
              <a:t>false</a:t>
            </a:r>
            <a:r>
              <a:rPr lang="de-DE" sz="1000" dirty="0"/>
              <a:t>;                 //Test durchgefallen</a:t>
            </a:r>
          </a:p>
          <a:p>
            <a:r>
              <a:rPr lang="de-DE" sz="1000" dirty="0"/>
              <a:t>}</a:t>
            </a:r>
          </a:p>
          <a:p>
            <a:r>
              <a:rPr lang="de-DE" sz="1000" dirty="0"/>
              <a:t>//Wer das selber versteht, ist cool (*Aufgabe;)</a:t>
            </a:r>
          </a:p>
          <a:p>
            <a:r>
              <a:rPr lang="de-DE" sz="1000" dirty="0" err="1"/>
              <a:t>byte</a:t>
            </a:r>
            <a:r>
              <a:rPr lang="de-DE" sz="1000" dirty="0"/>
              <a:t> </a:t>
            </a:r>
            <a:r>
              <a:rPr lang="de-DE" sz="1000" dirty="0" err="1"/>
              <a:t>setCharLCD</a:t>
            </a:r>
            <a:r>
              <a:rPr lang="de-DE" sz="1000" dirty="0"/>
              <a:t>(</a:t>
            </a:r>
            <a:r>
              <a:rPr lang="de-DE" sz="1000" dirty="0" err="1"/>
              <a:t>byte</a:t>
            </a:r>
            <a:r>
              <a:rPr lang="de-DE" sz="1000" dirty="0"/>
              <a:t> </a:t>
            </a:r>
            <a:r>
              <a:rPr lang="de-DE" sz="1000" dirty="0" err="1"/>
              <a:t>pos</a:t>
            </a:r>
            <a:r>
              <a:rPr lang="de-DE" sz="1000" dirty="0"/>
              <a:t>, </a:t>
            </a:r>
            <a:r>
              <a:rPr lang="de-DE" sz="1000" dirty="0" err="1"/>
              <a:t>char</a:t>
            </a:r>
            <a:r>
              <a:rPr lang="de-DE" sz="1000" dirty="0"/>
              <a:t> arg) {</a:t>
            </a:r>
          </a:p>
          <a:p>
            <a:r>
              <a:rPr lang="de-DE" sz="1000" dirty="0"/>
              <a:t>  </a:t>
            </a:r>
            <a:r>
              <a:rPr lang="de-DE" sz="1000" dirty="0" err="1"/>
              <a:t>lcd.setCursor</a:t>
            </a:r>
            <a:r>
              <a:rPr lang="de-DE" sz="1000" dirty="0"/>
              <a:t>(</a:t>
            </a:r>
            <a:r>
              <a:rPr lang="de-DE" sz="1000" dirty="0" err="1"/>
              <a:t>pos</a:t>
            </a:r>
            <a:r>
              <a:rPr lang="de-DE" sz="1000" dirty="0"/>
              <a:t>, LCD_ROWS - 1);</a:t>
            </a:r>
          </a:p>
          <a:p>
            <a:r>
              <a:rPr lang="de-DE" sz="1000" dirty="0"/>
              <a:t>  </a:t>
            </a:r>
            <a:r>
              <a:rPr lang="de-DE" sz="1000" dirty="0" err="1"/>
              <a:t>lcd.print</a:t>
            </a:r>
            <a:r>
              <a:rPr lang="de-DE" sz="1000" dirty="0"/>
              <a:t>(arg);</a:t>
            </a:r>
          </a:p>
          <a:p>
            <a:r>
              <a:rPr lang="de-DE" sz="1000" dirty="0"/>
              <a:t>  </a:t>
            </a:r>
            <a:r>
              <a:rPr lang="de-DE" sz="1000" dirty="0" err="1"/>
              <a:t>return</a:t>
            </a:r>
            <a:r>
              <a:rPr lang="de-DE" sz="1000" dirty="0"/>
              <a:t> ++</a:t>
            </a:r>
            <a:r>
              <a:rPr lang="de-DE" sz="1000" dirty="0" err="1"/>
              <a:t>pos</a:t>
            </a:r>
            <a:r>
              <a:rPr lang="de-DE" sz="1000" dirty="0"/>
              <a:t>;</a:t>
            </a:r>
          </a:p>
          <a:p>
            <a:r>
              <a:rPr lang="de-DE" sz="1000" dirty="0"/>
              <a:t>}</a:t>
            </a:r>
          </a:p>
        </p:txBody>
      </p:sp>
      <p:cxnSp>
        <p:nvCxnSpPr>
          <p:cNvPr id="13" name="Gerader Verbinder 12">
            <a:extLst>
              <a:ext uri="{FF2B5EF4-FFF2-40B4-BE49-F238E27FC236}">
                <a16:creationId xmlns:a16="http://schemas.microsoft.com/office/drawing/2014/main" id="{78CD2F58-81EC-9B41-B17B-3CCD0B40709E}"/>
              </a:ext>
            </a:extLst>
          </p:cNvPr>
          <p:cNvCxnSpPr>
            <a:cxnSpLocks/>
          </p:cNvCxnSpPr>
          <p:nvPr/>
        </p:nvCxnSpPr>
        <p:spPr>
          <a:xfrm>
            <a:off x="5946712" y="808978"/>
            <a:ext cx="25464" cy="5639414"/>
          </a:xfrm>
          <a:prstGeom prst="line">
            <a:avLst/>
          </a:prstGeom>
          <a:ln w="28575">
            <a:solidFill>
              <a:srgbClr val="4FB991"/>
            </a:solidFill>
            <a:prstDash val="lgDashDotDot"/>
          </a:ln>
        </p:spPr>
        <p:style>
          <a:lnRef idx="1">
            <a:schemeClr val="accent1"/>
          </a:lnRef>
          <a:fillRef idx="0">
            <a:schemeClr val="accent1"/>
          </a:fillRef>
          <a:effectRef idx="0">
            <a:schemeClr val="accent1"/>
          </a:effectRef>
          <a:fontRef idx="minor">
            <a:schemeClr val="tx1"/>
          </a:fontRef>
        </p:style>
      </p:cxnSp>
      <p:sp>
        <p:nvSpPr>
          <p:cNvPr id="4" name="Foliennummernplatzhalter 3">
            <a:extLst>
              <a:ext uri="{FF2B5EF4-FFF2-40B4-BE49-F238E27FC236}">
                <a16:creationId xmlns:a16="http://schemas.microsoft.com/office/drawing/2014/main" id="{10FD24EF-7D0B-6A7F-03F3-488045E4B2C0}"/>
              </a:ext>
            </a:extLst>
          </p:cNvPr>
          <p:cNvSpPr>
            <a:spLocks noGrp="1"/>
          </p:cNvSpPr>
          <p:nvPr>
            <p:ph type="sldNum" sz="quarter" idx="12"/>
          </p:nvPr>
        </p:nvSpPr>
        <p:spPr/>
        <p:txBody>
          <a:bodyPr/>
          <a:lstStyle/>
          <a:p>
            <a:fld id="{CA8ACC0C-D6D1-41F7-AE98-C7583942C04D}" type="slidenum">
              <a:rPr lang="de-DE" smtClean="0"/>
              <a:t>13</a:t>
            </a:fld>
            <a:endParaRPr lang="de-DE"/>
          </a:p>
        </p:txBody>
      </p:sp>
    </p:spTree>
    <p:extLst>
      <p:ext uri="{BB962C8B-B14F-4D97-AF65-F5344CB8AC3E}">
        <p14:creationId xmlns:p14="http://schemas.microsoft.com/office/powerpoint/2010/main" val="168602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par>
                          <p:cTn id="18" fill="hold">
                            <p:stCondLst>
                              <p:cond delay="4500"/>
                            </p:stCondLst>
                            <p:childTnLst>
                              <p:par>
                                <p:cTn id="19" presetID="16" presetClass="entr" presetSubtype="4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outHorizontal)">
                                      <p:cBhvr>
                                        <p:cTn id="21" dur="500"/>
                                        <p:tgtEl>
                                          <p:spTgt spid="13"/>
                                        </p:tgtEl>
                                      </p:cBhvr>
                                    </p:animEffect>
                                  </p:childTnLst>
                                </p:cTn>
                              </p:par>
                            </p:childTnLst>
                          </p:cTn>
                        </p:par>
                        <p:par>
                          <p:cTn id="22" fill="hold">
                            <p:stCondLst>
                              <p:cond delay="50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B294863-5581-F392-C3CA-5ADD07C18A53}"/>
              </a:ext>
            </a:extLst>
          </p:cNvPr>
          <p:cNvPicPr>
            <a:picLocks noChangeAspect="1"/>
          </p:cNvPicPr>
          <p:nvPr/>
        </p:nvPicPr>
        <p:blipFill>
          <a:blip r:embed="rId2"/>
          <a:stretch>
            <a:fillRect/>
          </a:stretch>
        </p:blipFill>
        <p:spPr>
          <a:xfrm>
            <a:off x="-57151" y="-406737"/>
            <a:ext cx="12192000" cy="8608978"/>
          </a:xfrm>
          <a:prstGeom prst="rect">
            <a:avLst/>
          </a:prstGeom>
        </p:spPr>
      </p:pic>
      <p:sp>
        <p:nvSpPr>
          <p:cNvPr id="2" name="Titel 1">
            <a:extLst>
              <a:ext uri="{FF2B5EF4-FFF2-40B4-BE49-F238E27FC236}">
                <a16:creationId xmlns:a16="http://schemas.microsoft.com/office/drawing/2014/main" id="{A77737C8-917A-2F92-2947-C42331109EAF}"/>
              </a:ext>
            </a:extLst>
          </p:cNvPr>
          <p:cNvSpPr>
            <a:spLocks noGrp="1"/>
          </p:cNvSpPr>
          <p:nvPr>
            <p:ph type="title"/>
          </p:nvPr>
        </p:nvSpPr>
        <p:spPr>
          <a:xfrm>
            <a:off x="3917302" y="270679"/>
            <a:ext cx="3771122" cy="729446"/>
          </a:xfrm>
        </p:spPr>
        <p:txBody>
          <a:bodyPr>
            <a:normAutofit/>
          </a:bodyPr>
          <a:lstStyle/>
          <a:p>
            <a:pPr algn="ctr"/>
            <a:r>
              <a:rPr lang="de-DE" sz="4400" dirty="0">
                <a:solidFill>
                  <a:srgbClr val="FFFF00"/>
                </a:solidFill>
                <a:effectLst/>
                <a:latin typeface="+mn-lt"/>
                <a:ea typeface="Calibri" panose="020F0502020204030204" pitchFamily="34" charset="0"/>
                <a:cs typeface="Times New Roman" panose="02020603050405020304" pitchFamily="18" charset="0"/>
              </a:rPr>
              <a:t>FAQ&gt;&gt;</a:t>
            </a:r>
            <a:r>
              <a:rPr lang="de-DE" sz="4400" dirty="0" err="1">
                <a:solidFill>
                  <a:srgbClr val="FFFF00"/>
                </a:solidFill>
                <a:effectLst/>
                <a:latin typeface="+mn-lt"/>
                <a:ea typeface="Calibri" panose="020F0502020204030204" pitchFamily="34" charset="0"/>
                <a:cs typeface="Times New Roman" panose="02020603050405020304" pitchFamily="18" charset="0"/>
              </a:rPr>
              <a:t>WOKWi</a:t>
            </a:r>
            <a:endParaRPr lang="de-DE" dirty="0">
              <a:solidFill>
                <a:srgbClr val="FFFF00"/>
              </a:solidFill>
              <a:latin typeface="+mn-lt"/>
              <a:cs typeface="Times New Roman" panose="02020603050405020304" pitchFamily="18" charset="0"/>
            </a:endParaRPr>
          </a:p>
        </p:txBody>
      </p:sp>
      <p:sp>
        <p:nvSpPr>
          <p:cNvPr id="5" name="Textfeld 4">
            <a:extLst>
              <a:ext uri="{FF2B5EF4-FFF2-40B4-BE49-F238E27FC236}">
                <a16:creationId xmlns:a16="http://schemas.microsoft.com/office/drawing/2014/main" id="{953980E1-ACD3-BF06-0EF7-5B65175E1DBE}"/>
              </a:ext>
            </a:extLst>
          </p:cNvPr>
          <p:cNvSpPr txBox="1"/>
          <p:nvPr/>
        </p:nvSpPr>
        <p:spPr>
          <a:xfrm>
            <a:off x="609600" y="1504950"/>
            <a:ext cx="10858499" cy="400110"/>
          </a:xfrm>
          <a:prstGeom prst="rect">
            <a:avLst/>
          </a:prstGeom>
          <a:noFill/>
        </p:spPr>
        <p:txBody>
          <a:bodyPr wrap="square" rtlCol="0">
            <a:spAutoFit/>
          </a:bodyPr>
          <a:lstStyle/>
          <a:p>
            <a:r>
              <a:rPr lang="de-DE" sz="2000" dirty="0">
                <a:solidFill>
                  <a:srgbClr val="C00000"/>
                </a:solidFill>
              </a:rPr>
              <a:t>- Es ist so mühsam die Schaltung aufzubauen. Kann ich mit dem „Ding“  trotzdem irgendwie spielen?</a:t>
            </a:r>
          </a:p>
        </p:txBody>
      </p:sp>
      <p:sp>
        <p:nvSpPr>
          <p:cNvPr id="6" name="Textfeld 5">
            <a:extLst>
              <a:ext uri="{FF2B5EF4-FFF2-40B4-BE49-F238E27FC236}">
                <a16:creationId xmlns:a16="http://schemas.microsoft.com/office/drawing/2014/main" id="{F6A1D8A9-5E17-78A7-A6F4-79A32764B2AE}"/>
              </a:ext>
            </a:extLst>
          </p:cNvPr>
          <p:cNvSpPr txBox="1"/>
          <p:nvPr/>
        </p:nvSpPr>
        <p:spPr>
          <a:xfrm>
            <a:off x="733425" y="2211972"/>
            <a:ext cx="10648951" cy="400110"/>
          </a:xfrm>
          <a:prstGeom prst="rect">
            <a:avLst/>
          </a:prstGeom>
          <a:noFill/>
        </p:spPr>
        <p:txBody>
          <a:bodyPr wrap="square" rtlCol="0">
            <a:spAutoFit/>
          </a:bodyPr>
          <a:lstStyle/>
          <a:p>
            <a:r>
              <a:rPr lang="de-DE" sz="2000" dirty="0">
                <a:solidFill>
                  <a:srgbClr val="4FB991"/>
                </a:solidFill>
              </a:rPr>
              <a:t>-Ja, im Fachinformatiker-Raum des Standortes Detmold Mo-Do von 7:30 bis 16:00, Fr. bis 15:00.</a:t>
            </a:r>
          </a:p>
        </p:txBody>
      </p:sp>
      <p:sp>
        <p:nvSpPr>
          <p:cNvPr id="7" name="Textfeld 6">
            <a:extLst>
              <a:ext uri="{FF2B5EF4-FFF2-40B4-BE49-F238E27FC236}">
                <a16:creationId xmlns:a16="http://schemas.microsoft.com/office/drawing/2014/main" id="{1CAECE78-83F3-A274-AC0F-0705328ACC61}"/>
              </a:ext>
            </a:extLst>
          </p:cNvPr>
          <p:cNvSpPr txBox="1"/>
          <p:nvPr/>
        </p:nvSpPr>
        <p:spPr>
          <a:xfrm>
            <a:off x="723900" y="2962275"/>
            <a:ext cx="10858499" cy="400110"/>
          </a:xfrm>
          <a:prstGeom prst="rect">
            <a:avLst/>
          </a:prstGeom>
          <a:noFill/>
        </p:spPr>
        <p:txBody>
          <a:bodyPr wrap="square" rtlCol="0">
            <a:spAutoFit/>
          </a:bodyPr>
          <a:lstStyle/>
          <a:p>
            <a:r>
              <a:rPr lang="de-DE" sz="2000" dirty="0">
                <a:solidFill>
                  <a:srgbClr val="C00000"/>
                </a:solidFill>
              </a:rPr>
              <a:t>- Ich fahre doch nicht extra nach Detmold dafür, gibt es eine andere alternative?</a:t>
            </a:r>
          </a:p>
        </p:txBody>
      </p:sp>
      <p:sp>
        <p:nvSpPr>
          <p:cNvPr id="8" name="Textfeld 7">
            <a:extLst>
              <a:ext uri="{FF2B5EF4-FFF2-40B4-BE49-F238E27FC236}">
                <a16:creationId xmlns:a16="http://schemas.microsoft.com/office/drawing/2014/main" id="{5BCC9CFE-7DAD-857B-1C18-6C5BC62B33B1}"/>
              </a:ext>
            </a:extLst>
          </p:cNvPr>
          <p:cNvSpPr txBox="1"/>
          <p:nvPr/>
        </p:nvSpPr>
        <p:spPr>
          <a:xfrm>
            <a:off x="704851" y="3764547"/>
            <a:ext cx="2228850" cy="400110"/>
          </a:xfrm>
          <a:prstGeom prst="rect">
            <a:avLst/>
          </a:prstGeom>
          <a:noFill/>
        </p:spPr>
        <p:txBody>
          <a:bodyPr wrap="square" rtlCol="0">
            <a:spAutoFit/>
          </a:bodyPr>
          <a:lstStyle/>
          <a:p>
            <a:r>
              <a:rPr lang="de-DE" sz="2000" dirty="0">
                <a:solidFill>
                  <a:srgbClr val="4FB991"/>
                </a:solidFill>
              </a:rPr>
              <a:t>-Dann geh, doch zu </a:t>
            </a:r>
          </a:p>
        </p:txBody>
      </p:sp>
      <p:sp>
        <p:nvSpPr>
          <p:cNvPr id="9" name="Textfeld 8">
            <a:extLst>
              <a:ext uri="{FF2B5EF4-FFF2-40B4-BE49-F238E27FC236}">
                <a16:creationId xmlns:a16="http://schemas.microsoft.com/office/drawing/2014/main" id="{136C0B20-44F5-2031-3C3C-34858DA778DB}"/>
              </a:ext>
            </a:extLst>
          </p:cNvPr>
          <p:cNvSpPr txBox="1"/>
          <p:nvPr/>
        </p:nvSpPr>
        <p:spPr>
          <a:xfrm>
            <a:off x="2830187" y="3764547"/>
            <a:ext cx="914401" cy="400110"/>
          </a:xfrm>
          <a:prstGeom prst="rect">
            <a:avLst/>
          </a:prstGeom>
          <a:noFill/>
        </p:spPr>
        <p:txBody>
          <a:bodyPr wrap="square" rtlCol="0">
            <a:spAutoFit/>
          </a:bodyPr>
          <a:lstStyle/>
          <a:p>
            <a:r>
              <a:rPr lang="de-DE" sz="2000" b="1" dirty="0">
                <a:solidFill>
                  <a:srgbClr val="FFFF00"/>
                </a:solidFill>
                <a:highlight>
                  <a:srgbClr val="FF0000"/>
                </a:highlight>
              </a:rPr>
              <a:t>Netto</a:t>
            </a:r>
          </a:p>
        </p:txBody>
      </p:sp>
      <p:sp>
        <p:nvSpPr>
          <p:cNvPr id="10" name="Textfeld 9">
            <a:extLst>
              <a:ext uri="{FF2B5EF4-FFF2-40B4-BE49-F238E27FC236}">
                <a16:creationId xmlns:a16="http://schemas.microsoft.com/office/drawing/2014/main" id="{02119003-148C-F82E-7DB4-5472FBDDB907}"/>
              </a:ext>
            </a:extLst>
          </p:cNvPr>
          <p:cNvSpPr txBox="1"/>
          <p:nvPr/>
        </p:nvSpPr>
        <p:spPr>
          <a:xfrm>
            <a:off x="2830187" y="3782048"/>
            <a:ext cx="1259828" cy="400110"/>
          </a:xfrm>
          <a:prstGeom prst="rect">
            <a:avLst/>
          </a:prstGeom>
          <a:noFill/>
        </p:spPr>
        <p:txBody>
          <a:bodyPr wrap="square" rtlCol="0">
            <a:spAutoFit/>
          </a:bodyPr>
          <a:lstStyle/>
          <a:p>
            <a:r>
              <a:rPr lang="de-DE" sz="2000" b="1" dirty="0" err="1">
                <a:solidFill>
                  <a:srgbClr val="FFC000"/>
                </a:solidFill>
              </a:rPr>
              <a:t>WOKWi</a:t>
            </a:r>
            <a:endParaRPr lang="de-DE" sz="2000" b="1" dirty="0">
              <a:solidFill>
                <a:srgbClr val="FFC000"/>
              </a:solidFill>
            </a:endParaRPr>
          </a:p>
        </p:txBody>
      </p:sp>
      <p:sp>
        <p:nvSpPr>
          <p:cNvPr id="12" name="Textfeld 11">
            <a:extLst>
              <a:ext uri="{FF2B5EF4-FFF2-40B4-BE49-F238E27FC236}">
                <a16:creationId xmlns:a16="http://schemas.microsoft.com/office/drawing/2014/main" id="{D19038B3-D62F-7112-EE55-390A10A99494}"/>
              </a:ext>
            </a:extLst>
          </p:cNvPr>
          <p:cNvSpPr txBox="1"/>
          <p:nvPr/>
        </p:nvSpPr>
        <p:spPr>
          <a:xfrm>
            <a:off x="1640049" y="5092866"/>
            <a:ext cx="6172200" cy="369332"/>
          </a:xfrm>
          <a:prstGeom prst="rect">
            <a:avLst/>
          </a:prstGeom>
          <a:noFill/>
        </p:spPr>
        <p:txBody>
          <a:bodyPr wrap="square">
            <a:spAutoFit/>
          </a:bodyPr>
          <a:lstStyle/>
          <a:p>
            <a:r>
              <a:rPr lang="de-DE"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https://wokwi.com/projects/361083344556855297</a:t>
            </a: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endParaRPr lang="de-DE" dirty="0"/>
          </a:p>
        </p:txBody>
      </p:sp>
      <p:sp>
        <p:nvSpPr>
          <p:cNvPr id="13" name="Foliennummernplatzhalter 12">
            <a:extLst>
              <a:ext uri="{FF2B5EF4-FFF2-40B4-BE49-F238E27FC236}">
                <a16:creationId xmlns:a16="http://schemas.microsoft.com/office/drawing/2014/main" id="{31E0C39E-EA0B-403D-F2FF-23CEC746BF63}"/>
              </a:ext>
            </a:extLst>
          </p:cNvPr>
          <p:cNvSpPr>
            <a:spLocks noGrp="1"/>
          </p:cNvSpPr>
          <p:nvPr>
            <p:ph type="sldNum" sz="quarter" idx="12"/>
          </p:nvPr>
        </p:nvSpPr>
        <p:spPr/>
        <p:txBody>
          <a:bodyPr/>
          <a:lstStyle/>
          <a:p>
            <a:fld id="{CA8ACC0C-D6D1-41F7-AE98-C7583942C04D}" type="slidenum">
              <a:rPr lang="de-DE" smtClean="0"/>
              <a:t>14</a:t>
            </a:fld>
            <a:endParaRPr lang="de-DE"/>
          </a:p>
        </p:txBody>
      </p:sp>
    </p:spTree>
    <p:extLst>
      <p:ext uri="{BB962C8B-B14F-4D97-AF65-F5344CB8AC3E}">
        <p14:creationId xmlns:p14="http://schemas.microsoft.com/office/powerpoint/2010/main" val="39393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50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1500"/>
                            </p:stCondLst>
                            <p:childTnLst>
                              <p:par>
                                <p:cTn id="13" presetID="10" presetClass="entr" presetSubtype="0" fill="hold" grpId="0" nodeType="afterEffect">
                                  <p:stCondLst>
                                    <p:cond delay="1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5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4500"/>
                            </p:stCondLst>
                            <p:childTnLst>
                              <p:par>
                                <p:cTn id="20" presetID="2" presetClass="entr" presetSubtype="2" fill="hold" grpId="0" nodeType="afterEffect">
                                  <p:stCondLst>
                                    <p:cond delay="20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200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1+#ppt_w/2"/>
                                          </p:val>
                                        </p:tav>
                                        <p:tav tm="100000">
                                          <p:val>
                                            <p:strVal val="#ppt_x"/>
                                          </p:val>
                                        </p:tav>
                                      </p:tavLst>
                                    </p:anim>
                                    <p:anim calcmode="lin" valueType="num">
                                      <p:cBhvr additive="base">
                                        <p:cTn id="27" dur="1000" fill="hold"/>
                                        <p:tgtEl>
                                          <p:spTgt spid="9"/>
                                        </p:tgtEl>
                                        <p:attrNameLst>
                                          <p:attrName>ppt_y</p:attrName>
                                        </p:attrNameLst>
                                      </p:cBhvr>
                                      <p:tavLst>
                                        <p:tav tm="0">
                                          <p:val>
                                            <p:strVal val="#ppt_y"/>
                                          </p:val>
                                        </p:tav>
                                        <p:tav tm="100000">
                                          <p:val>
                                            <p:strVal val="#ppt_y"/>
                                          </p:val>
                                        </p:tav>
                                      </p:tavLst>
                                    </p:anim>
                                  </p:childTnLst>
                                </p:cTn>
                              </p:par>
                            </p:childTnLst>
                          </p:cTn>
                        </p:par>
                        <p:par>
                          <p:cTn id="28" fill="hold">
                            <p:stCondLst>
                              <p:cond delay="7500"/>
                            </p:stCondLst>
                            <p:childTnLst>
                              <p:par>
                                <p:cTn id="29" presetID="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childTnLst>
                          </p:cTn>
                        </p:par>
                        <p:par>
                          <p:cTn id="33" fill="hold">
                            <p:stCondLst>
                              <p:cond delay="8000"/>
                            </p:stCondLst>
                            <p:childTnLst>
                              <p:par>
                                <p:cTn id="34" presetID="2" presetClass="exit" presetSubtype="4" fill="hold" grpId="1" nodeType="afterEffect">
                                  <p:stCondLst>
                                    <p:cond delay="0"/>
                                  </p:stCondLst>
                                  <p:childTnLst>
                                    <p:anim calcmode="lin" valueType="num">
                                      <p:cBhvr additive="base">
                                        <p:cTn id="35" dur="500"/>
                                        <p:tgtEl>
                                          <p:spTgt spid="9"/>
                                        </p:tgtEl>
                                        <p:attrNameLst>
                                          <p:attrName>ppt_x</p:attrName>
                                        </p:attrNameLst>
                                      </p:cBhvr>
                                      <p:tavLst>
                                        <p:tav tm="0">
                                          <p:val>
                                            <p:strVal val="ppt_x"/>
                                          </p:val>
                                        </p:tav>
                                        <p:tav tm="100000">
                                          <p:val>
                                            <p:strVal val="ppt_x"/>
                                          </p:val>
                                        </p:tav>
                                      </p:tavLst>
                                    </p:anim>
                                    <p:anim calcmode="lin" valueType="num">
                                      <p:cBhvr additive="base">
                                        <p:cTn id="36" dur="500"/>
                                        <p:tgtEl>
                                          <p:spTgt spid="9"/>
                                        </p:tgtEl>
                                        <p:attrNameLst>
                                          <p:attrName>ppt_y</p:attrName>
                                        </p:attrNameLst>
                                      </p:cBhvr>
                                      <p:tavLst>
                                        <p:tav tm="0">
                                          <p:val>
                                            <p:strVal val="ppt_y"/>
                                          </p:val>
                                        </p:tav>
                                        <p:tav tm="100000">
                                          <p:val>
                                            <p:strVal val="1+ppt_h/2"/>
                                          </p:val>
                                        </p:tav>
                                      </p:tavLst>
                                    </p:anim>
                                    <p:set>
                                      <p:cBhvr>
                                        <p:cTn id="37" dur="1" fill="hold">
                                          <p:stCondLst>
                                            <p:cond delay="499"/>
                                          </p:stCondLst>
                                        </p:cTn>
                                        <p:tgtEl>
                                          <p:spTgt spid="9"/>
                                        </p:tgtEl>
                                        <p:attrNameLst>
                                          <p:attrName>style.visibility</p:attrName>
                                        </p:attrNameLst>
                                      </p:cBhvr>
                                      <p:to>
                                        <p:strVal val="hidden"/>
                                      </p:to>
                                    </p:set>
                                  </p:childTnLst>
                                </p:cTn>
                              </p:par>
                            </p:childTnLst>
                          </p:cTn>
                        </p:par>
                        <p:par>
                          <p:cTn id="38" fill="hold">
                            <p:stCondLst>
                              <p:cond delay="8500"/>
                            </p:stCondLst>
                            <p:childTnLst>
                              <p:par>
                                <p:cTn id="39" presetID="2" presetClass="entr" presetSubtype="4" fill="hold" grpId="0" nodeType="afterEffect">
                                  <p:stCondLst>
                                    <p:cond delay="75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9" grpId="1"/>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B294863-5581-F392-C3CA-5ADD07C18A53}"/>
              </a:ext>
            </a:extLst>
          </p:cNvPr>
          <p:cNvPicPr>
            <a:picLocks noChangeAspect="1"/>
          </p:cNvPicPr>
          <p:nvPr/>
        </p:nvPicPr>
        <p:blipFill>
          <a:blip r:embed="rId2"/>
          <a:stretch>
            <a:fillRect/>
          </a:stretch>
        </p:blipFill>
        <p:spPr>
          <a:xfrm>
            <a:off x="0" y="-321012"/>
            <a:ext cx="12192000" cy="8608978"/>
          </a:xfrm>
          <a:prstGeom prst="rect">
            <a:avLst/>
          </a:prstGeom>
        </p:spPr>
      </p:pic>
      <p:sp>
        <p:nvSpPr>
          <p:cNvPr id="2" name="Titel 1">
            <a:extLst>
              <a:ext uri="{FF2B5EF4-FFF2-40B4-BE49-F238E27FC236}">
                <a16:creationId xmlns:a16="http://schemas.microsoft.com/office/drawing/2014/main" id="{A77737C8-917A-2F92-2947-C42331109EAF}"/>
              </a:ext>
            </a:extLst>
          </p:cNvPr>
          <p:cNvSpPr>
            <a:spLocks noGrp="1"/>
          </p:cNvSpPr>
          <p:nvPr>
            <p:ph type="title"/>
          </p:nvPr>
        </p:nvSpPr>
        <p:spPr>
          <a:xfrm>
            <a:off x="3917302" y="337353"/>
            <a:ext cx="3771122" cy="829907"/>
          </a:xfrm>
        </p:spPr>
        <p:txBody>
          <a:bodyPr/>
          <a:lstStyle/>
          <a:p>
            <a:pPr algn="ctr"/>
            <a:r>
              <a:rPr lang="de-DE" sz="44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Reflexion</a:t>
            </a:r>
            <a:endParaRPr lang="de-DE" dirty="0">
              <a:solidFill>
                <a:srgbClr val="FFFF00"/>
              </a:solidFill>
            </a:endParaRPr>
          </a:p>
        </p:txBody>
      </p:sp>
      <p:sp>
        <p:nvSpPr>
          <p:cNvPr id="6" name="Inhaltsplatzhalter 5">
            <a:extLst>
              <a:ext uri="{FF2B5EF4-FFF2-40B4-BE49-F238E27FC236}">
                <a16:creationId xmlns:a16="http://schemas.microsoft.com/office/drawing/2014/main" id="{9963B783-ADE4-2C7C-077E-D7BEDAE7109E}"/>
              </a:ext>
            </a:extLst>
          </p:cNvPr>
          <p:cNvSpPr>
            <a:spLocks noGrp="1"/>
          </p:cNvSpPr>
          <p:nvPr>
            <p:ph idx="1"/>
          </p:nvPr>
        </p:nvSpPr>
        <p:spPr/>
        <p:txBody>
          <a:bodyPr>
            <a:normAutofit/>
          </a:bodyPr>
          <a:lstStyle/>
          <a:p>
            <a:pPr>
              <a:lnSpc>
                <a:spcPct val="200000"/>
              </a:lnSpc>
            </a:pPr>
            <a:r>
              <a:rPr lang="de-DE" sz="2000" dirty="0">
                <a:effectLst/>
                <a:ea typeface="Times New Roman" panose="02020603050405020304" pitchFamily="18" charset="0"/>
                <a:cs typeface="Times New Roman" panose="02020603050405020304" pitchFamily="18" charset="0"/>
              </a:rPr>
              <a:t>Insgesamt ist das Projekt erfolgreich, da es eine funktionierende Schließanlage entwickelt wurde, die auf einer richtigen Eingabe über das Tastenfeld reagiert und den Servomotor steuert, um ein imaginäres Schloss zu öffnen. </a:t>
            </a:r>
          </a:p>
          <a:p>
            <a:pPr>
              <a:lnSpc>
                <a:spcPct val="200000"/>
              </a:lnSpc>
            </a:pPr>
            <a:r>
              <a:rPr lang="de-DE" sz="2000" dirty="0">
                <a:effectLst/>
                <a:ea typeface="Times New Roman" panose="02020603050405020304" pitchFamily="18" charset="0"/>
                <a:cs typeface="Times New Roman" panose="02020603050405020304" pitchFamily="18" charset="0"/>
              </a:rPr>
              <a:t>Die Verwendung von Arduino Uno, LCD-Modul, Tastenfeld und Servomotor ermöglichte es, einen vielversprechenden Prototyp zu entwickeln.</a:t>
            </a:r>
            <a:endParaRPr lang="de-DE" sz="2000" dirty="0">
              <a:effectLst/>
              <a:ea typeface="Calibri" panose="020F0502020204030204" pitchFamily="34" charset="0"/>
              <a:cs typeface="Times New Roman" panose="02020603050405020304" pitchFamily="18" charset="0"/>
            </a:endParaRPr>
          </a:p>
          <a:p>
            <a:endParaRPr lang="de-DE" sz="2000" dirty="0"/>
          </a:p>
        </p:txBody>
      </p:sp>
      <p:sp>
        <p:nvSpPr>
          <p:cNvPr id="7" name="Foliennummernplatzhalter 6">
            <a:extLst>
              <a:ext uri="{FF2B5EF4-FFF2-40B4-BE49-F238E27FC236}">
                <a16:creationId xmlns:a16="http://schemas.microsoft.com/office/drawing/2014/main" id="{A36EC583-1FA4-8204-F73A-E70AA1752E78}"/>
              </a:ext>
            </a:extLst>
          </p:cNvPr>
          <p:cNvSpPr>
            <a:spLocks noGrp="1"/>
          </p:cNvSpPr>
          <p:nvPr>
            <p:ph type="sldNum" sz="quarter" idx="12"/>
          </p:nvPr>
        </p:nvSpPr>
        <p:spPr/>
        <p:txBody>
          <a:bodyPr/>
          <a:lstStyle/>
          <a:p>
            <a:fld id="{CA8ACC0C-D6D1-41F7-AE98-C7583942C04D}" type="slidenum">
              <a:rPr lang="de-DE" smtClean="0"/>
              <a:t>15</a:t>
            </a:fld>
            <a:endParaRPr lang="de-DE"/>
          </a:p>
        </p:txBody>
      </p:sp>
    </p:spTree>
    <p:extLst>
      <p:ext uri="{BB962C8B-B14F-4D97-AF65-F5344CB8AC3E}">
        <p14:creationId xmlns:p14="http://schemas.microsoft.com/office/powerpoint/2010/main" val="360517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100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57D1A61-454A-AFFA-DA6A-4F4270224219}"/>
              </a:ext>
            </a:extLst>
          </p:cNvPr>
          <p:cNvPicPr>
            <a:picLocks noChangeAspect="1"/>
          </p:cNvPicPr>
          <p:nvPr/>
        </p:nvPicPr>
        <p:blipFill>
          <a:blip r:embed="rId2"/>
          <a:stretch>
            <a:fillRect/>
          </a:stretch>
        </p:blipFill>
        <p:spPr>
          <a:xfrm>
            <a:off x="0" y="-321012"/>
            <a:ext cx="12192000" cy="8608978"/>
          </a:xfrm>
          <a:prstGeom prst="rect">
            <a:avLst/>
          </a:prstGeom>
        </p:spPr>
      </p:pic>
      <p:sp>
        <p:nvSpPr>
          <p:cNvPr id="4" name="Untertitel 3">
            <a:extLst>
              <a:ext uri="{FF2B5EF4-FFF2-40B4-BE49-F238E27FC236}">
                <a16:creationId xmlns:a16="http://schemas.microsoft.com/office/drawing/2014/main" id="{F0BE1433-4C48-E5E3-81F2-E6BCD89FA4C8}"/>
              </a:ext>
            </a:extLst>
          </p:cNvPr>
          <p:cNvSpPr>
            <a:spLocks noGrp="1"/>
          </p:cNvSpPr>
          <p:nvPr>
            <p:ph type="subTitle" idx="1"/>
          </p:nvPr>
        </p:nvSpPr>
        <p:spPr>
          <a:xfrm>
            <a:off x="3352800" y="420688"/>
            <a:ext cx="5095875" cy="617537"/>
          </a:xfrm>
        </p:spPr>
        <p:txBody>
          <a:bodyPr>
            <a:noAutofit/>
          </a:bodyPr>
          <a:lstStyle/>
          <a:p>
            <a:r>
              <a:rPr lang="de-DE" sz="4000" dirty="0">
                <a:solidFill>
                  <a:srgbClr val="FFFF00"/>
                </a:solidFill>
              </a:rPr>
              <a:t>Ausblick</a:t>
            </a:r>
          </a:p>
        </p:txBody>
      </p:sp>
      <p:sp>
        <p:nvSpPr>
          <p:cNvPr id="7" name="Textfeld 6">
            <a:extLst>
              <a:ext uri="{FF2B5EF4-FFF2-40B4-BE49-F238E27FC236}">
                <a16:creationId xmlns:a16="http://schemas.microsoft.com/office/drawing/2014/main" id="{275C1213-13C4-8C61-ADF8-0CA482FB2394}"/>
              </a:ext>
            </a:extLst>
          </p:cNvPr>
          <p:cNvSpPr txBox="1"/>
          <p:nvPr/>
        </p:nvSpPr>
        <p:spPr>
          <a:xfrm>
            <a:off x="1238250" y="1091206"/>
            <a:ext cx="10610850" cy="3186513"/>
          </a:xfrm>
          <a:prstGeom prst="rect">
            <a:avLst/>
          </a:prstGeom>
          <a:noFill/>
        </p:spPr>
        <p:txBody>
          <a:bodyPr wrap="square">
            <a:spAutoFit/>
          </a:bodyPr>
          <a:lstStyle/>
          <a:p>
            <a:pPr>
              <a:lnSpc>
                <a:spcPct val="200000"/>
              </a:lnSpc>
              <a:spcAft>
                <a:spcPts val="800"/>
              </a:spcAft>
            </a:pPr>
            <a:r>
              <a:rPr lang="de-DE" sz="2000" dirty="0">
                <a:effectLst/>
                <a:ea typeface="Calibri" panose="020F0502020204030204" pitchFamily="34" charset="0"/>
                <a:cs typeface="Times New Roman" panose="02020603050405020304" pitchFamily="18" charset="0"/>
              </a:rPr>
              <a:t>Zur besseren Sicherheit wäre es denkbar in der Version 1.1 das eingegebene Zeichen der PIN nach einer kurzen Verzögerung (für Selbstkontrolle) mit einem Sternchen (*) zu verdecken.</a:t>
            </a:r>
          </a:p>
          <a:p>
            <a:pPr>
              <a:lnSpc>
                <a:spcPct val="200000"/>
              </a:lnSpc>
              <a:spcAft>
                <a:spcPts val="800"/>
              </a:spcAft>
            </a:pPr>
            <a:r>
              <a:rPr lang="de-DE" sz="2000" dirty="0">
                <a:effectLst/>
                <a:ea typeface="Calibri" panose="020F0502020204030204" pitchFamily="34" charset="0"/>
                <a:cs typeface="Times New Roman" panose="02020603050405020304" pitchFamily="18" charset="0"/>
              </a:rPr>
              <a:t>Die Version 2.0 könnte ohne LCD auskommen und über die freigewordenen Arduino-Pins einen RFID-Modul unterstützen. Damit sollte dann ein Entriegeln des Servos alternativ zur „stillen“ PIN-Eingabe auch mit einer NFC-Karte oder einem Chip mit passendem UID möglich sein.</a:t>
            </a:r>
          </a:p>
        </p:txBody>
      </p:sp>
      <p:sp>
        <p:nvSpPr>
          <p:cNvPr id="9" name="Textfeld 8">
            <a:extLst>
              <a:ext uri="{FF2B5EF4-FFF2-40B4-BE49-F238E27FC236}">
                <a16:creationId xmlns:a16="http://schemas.microsoft.com/office/drawing/2014/main" id="{EAEFF735-BF53-1F4D-8810-2539043098CB}"/>
              </a:ext>
            </a:extLst>
          </p:cNvPr>
          <p:cNvSpPr txBox="1"/>
          <p:nvPr/>
        </p:nvSpPr>
        <p:spPr>
          <a:xfrm>
            <a:off x="1238249" y="4608834"/>
            <a:ext cx="10544175" cy="1235595"/>
          </a:xfrm>
          <a:prstGeom prst="rect">
            <a:avLst/>
          </a:prstGeom>
          <a:noFill/>
        </p:spPr>
        <p:txBody>
          <a:bodyPr wrap="square">
            <a:spAutoFit/>
          </a:bodyPr>
          <a:lstStyle/>
          <a:p>
            <a:pPr>
              <a:lnSpc>
                <a:spcPct val="200000"/>
              </a:lnSpc>
              <a:spcAft>
                <a:spcPts val="800"/>
              </a:spcAft>
            </a:pPr>
            <a:r>
              <a:rPr lang="de-DE" sz="2000" dirty="0">
                <a:effectLst/>
                <a:ea typeface="Calibri" panose="020F0502020204030204" pitchFamily="34" charset="0"/>
                <a:cs typeface="Times New Roman" panose="02020603050405020304" pitchFamily="18" charset="0"/>
              </a:rPr>
              <a:t>In weiteren Versionen ist es vielleicht möglich ein LCD auf den I²C-Bus anzubinden oder ein Duplex-Betrieb auf den gemeinsam genutzten digitalen Pins umzusetzen.</a:t>
            </a:r>
          </a:p>
        </p:txBody>
      </p:sp>
    </p:spTree>
    <p:extLst>
      <p:ext uri="{BB962C8B-B14F-4D97-AF65-F5344CB8AC3E}">
        <p14:creationId xmlns:p14="http://schemas.microsoft.com/office/powerpoint/2010/main" val="264093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par>
                          <p:cTn id="13" fill="hold">
                            <p:stCondLst>
                              <p:cond delay="2250"/>
                            </p:stCondLst>
                            <p:childTnLst>
                              <p:par>
                                <p:cTn id="14" presetID="10" presetClass="entr" presetSubtype="0" fill="hold" grpId="0" nodeType="afterEffect">
                                  <p:stCondLst>
                                    <p:cond delay="3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57D1A61-454A-AFFA-DA6A-4F4270224219}"/>
              </a:ext>
            </a:extLst>
          </p:cNvPr>
          <p:cNvPicPr>
            <a:picLocks noChangeAspect="1"/>
          </p:cNvPicPr>
          <p:nvPr/>
        </p:nvPicPr>
        <p:blipFill>
          <a:blip r:embed="rId2"/>
          <a:stretch>
            <a:fillRect/>
          </a:stretch>
        </p:blipFill>
        <p:spPr>
          <a:xfrm>
            <a:off x="0" y="-312090"/>
            <a:ext cx="12192000" cy="8608978"/>
          </a:xfrm>
          <a:prstGeom prst="rect">
            <a:avLst/>
          </a:prstGeom>
        </p:spPr>
      </p:pic>
      <p:sp>
        <p:nvSpPr>
          <p:cNvPr id="4" name="Untertitel 3">
            <a:extLst>
              <a:ext uri="{FF2B5EF4-FFF2-40B4-BE49-F238E27FC236}">
                <a16:creationId xmlns:a16="http://schemas.microsoft.com/office/drawing/2014/main" id="{F0BE1433-4C48-E5E3-81F2-E6BCD89FA4C8}"/>
              </a:ext>
            </a:extLst>
          </p:cNvPr>
          <p:cNvSpPr>
            <a:spLocks noGrp="1"/>
          </p:cNvSpPr>
          <p:nvPr>
            <p:ph type="subTitle" idx="1"/>
          </p:nvPr>
        </p:nvSpPr>
        <p:spPr>
          <a:xfrm>
            <a:off x="3352800" y="420688"/>
            <a:ext cx="5095875" cy="617537"/>
          </a:xfrm>
        </p:spPr>
        <p:txBody>
          <a:bodyPr>
            <a:noAutofit/>
          </a:bodyPr>
          <a:lstStyle/>
          <a:p>
            <a:r>
              <a:rPr lang="de-DE" sz="4000" dirty="0">
                <a:solidFill>
                  <a:srgbClr val="FFFF00"/>
                </a:solidFill>
              </a:rPr>
              <a:t>Ausblick</a:t>
            </a:r>
          </a:p>
        </p:txBody>
      </p:sp>
      <p:sp>
        <p:nvSpPr>
          <p:cNvPr id="7" name="Textfeld 6">
            <a:extLst>
              <a:ext uri="{FF2B5EF4-FFF2-40B4-BE49-F238E27FC236}">
                <a16:creationId xmlns:a16="http://schemas.microsoft.com/office/drawing/2014/main" id="{275C1213-13C4-8C61-ADF8-0CA482FB2394}"/>
              </a:ext>
            </a:extLst>
          </p:cNvPr>
          <p:cNvSpPr txBox="1"/>
          <p:nvPr/>
        </p:nvSpPr>
        <p:spPr>
          <a:xfrm>
            <a:off x="496080" y="1250488"/>
            <a:ext cx="11553825" cy="3289106"/>
          </a:xfrm>
          <a:prstGeom prst="rect">
            <a:avLst/>
          </a:prstGeom>
          <a:noFill/>
        </p:spPr>
        <p:txBody>
          <a:bodyPr wrap="square">
            <a:spAutoFit/>
          </a:bodyPr>
          <a:lstStyle/>
          <a:p>
            <a:pPr>
              <a:lnSpc>
                <a:spcPct val="200000"/>
              </a:lnSpc>
              <a:spcAft>
                <a:spcPts val="800"/>
              </a:spcAft>
            </a:pPr>
            <a:r>
              <a:rPr lang="de-DE" sz="2000" dirty="0"/>
              <a:t>Für die richtige Sicherheit ist es sinnvoll die Passwörter nicht im Programmcode (Flash-Speicher) zu speichern, </a:t>
            </a:r>
          </a:p>
          <a:p>
            <a:pPr>
              <a:lnSpc>
                <a:spcPct val="200000"/>
              </a:lnSpc>
              <a:spcAft>
                <a:spcPts val="800"/>
              </a:spcAft>
            </a:pPr>
            <a:r>
              <a:rPr lang="de-DE" sz="2000" dirty="0"/>
              <a:t>sondern auf EEPROM zuzugreifen. Auch dort sollten diese nicht im Klartext vorliegen. Die Kryptographie und Hash-Funktionen könnten hier Abhilfe schaffen. Man muss allerdings die Hardwaregrenzen im Auge behalten, denn 32KiByte-Flash ist gar nicht so schwer voll zu kriegen.</a:t>
            </a:r>
          </a:p>
          <a:p>
            <a:pPr>
              <a:lnSpc>
                <a:spcPct val="200000"/>
              </a:lnSpc>
              <a:spcAft>
                <a:spcPts val="800"/>
              </a:spcAft>
            </a:pPr>
            <a:endParaRPr lang="de-DE" sz="2000" dirty="0">
              <a:effectLst/>
              <a:ea typeface="Calibri" panose="020F0502020204030204" pitchFamily="34" charset="0"/>
              <a:cs typeface="Times New Roman" panose="02020603050405020304" pitchFamily="18" charset="0"/>
            </a:endParaRPr>
          </a:p>
        </p:txBody>
      </p:sp>
      <p:sp>
        <p:nvSpPr>
          <p:cNvPr id="9" name="Textfeld 8">
            <a:extLst>
              <a:ext uri="{FF2B5EF4-FFF2-40B4-BE49-F238E27FC236}">
                <a16:creationId xmlns:a16="http://schemas.microsoft.com/office/drawing/2014/main" id="{EAEFF735-BF53-1F4D-8810-2539043098CB}"/>
              </a:ext>
            </a:extLst>
          </p:cNvPr>
          <p:cNvSpPr txBox="1"/>
          <p:nvPr/>
        </p:nvSpPr>
        <p:spPr>
          <a:xfrm>
            <a:off x="1066800" y="3992399"/>
            <a:ext cx="8362949" cy="833433"/>
          </a:xfrm>
          <a:prstGeom prst="rect">
            <a:avLst/>
          </a:prstGeom>
          <a:noFill/>
        </p:spPr>
        <p:txBody>
          <a:bodyPr wrap="square">
            <a:spAutoFit/>
          </a:bodyPr>
          <a:lstStyle/>
          <a:p>
            <a:pPr>
              <a:lnSpc>
                <a:spcPct val="200000"/>
              </a:lnSpc>
              <a:spcAft>
                <a:spcPts val="800"/>
              </a:spcAft>
            </a:pPr>
            <a:r>
              <a:rPr lang="de-DE" sz="2800" dirty="0">
                <a:solidFill>
                  <a:srgbClr val="4FB991"/>
                </a:solidFill>
                <a:effectLst/>
                <a:ea typeface="Calibri" panose="020F0502020204030204" pitchFamily="34" charset="0"/>
                <a:cs typeface="Times New Roman" panose="02020603050405020304" pitchFamily="18" charset="0"/>
              </a:rPr>
              <a:t>Bleibt nur noch die Frage der Projektfinanzierung…</a:t>
            </a:r>
          </a:p>
        </p:txBody>
      </p:sp>
      <p:sp>
        <p:nvSpPr>
          <p:cNvPr id="2" name="Textfeld 1">
            <a:extLst>
              <a:ext uri="{FF2B5EF4-FFF2-40B4-BE49-F238E27FC236}">
                <a16:creationId xmlns:a16="http://schemas.microsoft.com/office/drawing/2014/main" id="{D584B4CD-B7F8-99B8-7C8A-3988BCDDBC73}"/>
              </a:ext>
            </a:extLst>
          </p:cNvPr>
          <p:cNvSpPr txBox="1"/>
          <p:nvPr/>
        </p:nvSpPr>
        <p:spPr>
          <a:xfrm>
            <a:off x="3457576" y="5112071"/>
            <a:ext cx="1771650" cy="707886"/>
          </a:xfrm>
          <a:prstGeom prst="rect">
            <a:avLst/>
          </a:prstGeom>
          <a:noFill/>
        </p:spPr>
        <p:txBody>
          <a:bodyPr wrap="square" rtlCol="0">
            <a:spAutoFit/>
          </a:bodyPr>
          <a:lstStyle/>
          <a:p>
            <a:r>
              <a:rPr lang="de-DE" sz="4000" dirty="0">
                <a:solidFill>
                  <a:srgbClr val="FF0000"/>
                </a:solidFill>
              </a:rPr>
              <a:t>… aber, </a:t>
            </a:r>
          </a:p>
        </p:txBody>
      </p:sp>
      <p:sp>
        <p:nvSpPr>
          <p:cNvPr id="3" name="Textfeld 2">
            <a:extLst>
              <a:ext uri="{FF2B5EF4-FFF2-40B4-BE49-F238E27FC236}">
                <a16:creationId xmlns:a16="http://schemas.microsoft.com/office/drawing/2014/main" id="{084C879B-511F-15FF-D615-631739003ED0}"/>
              </a:ext>
            </a:extLst>
          </p:cNvPr>
          <p:cNvSpPr txBox="1"/>
          <p:nvPr/>
        </p:nvSpPr>
        <p:spPr>
          <a:xfrm>
            <a:off x="5086350" y="5112071"/>
            <a:ext cx="4076699" cy="707886"/>
          </a:xfrm>
          <a:prstGeom prst="rect">
            <a:avLst/>
          </a:prstGeom>
          <a:noFill/>
        </p:spPr>
        <p:txBody>
          <a:bodyPr wrap="square" rtlCol="0">
            <a:spAutoFit/>
          </a:bodyPr>
          <a:lstStyle/>
          <a:p>
            <a:r>
              <a:rPr lang="de-DE" sz="4000" dirty="0">
                <a:solidFill>
                  <a:srgbClr val="FF0000"/>
                </a:solidFill>
              </a:rPr>
              <a:t>Sie wissen schon…</a:t>
            </a:r>
          </a:p>
        </p:txBody>
      </p:sp>
      <p:pic>
        <p:nvPicPr>
          <p:cNvPr id="6" name="Grafik 5">
            <a:extLst>
              <a:ext uri="{FF2B5EF4-FFF2-40B4-BE49-F238E27FC236}">
                <a16:creationId xmlns:a16="http://schemas.microsoft.com/office/drawing/2014/main" id="{8D4B25BE-0C7F-4C7D-A594-C46051BF7A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5" y="4203564"/>
            <a:ext cx="12036287" cy="2028960"/>
          </a:xfrm>
          <a:prstGeom prst="rect">
            <a:avLst/>
          </a:prstGeom>
        </p:spPr>
      </p:pic>
      <p:sp>
        <p:nvSpPr>
          <p:cNvPr id="8" name="Textfeld 7">
            <a:extLst>
              <a:ext uri="{FF2B5EF4-FFF2-40B4-BE49-F238E27FC236}">
                <a16:creationId xmlns:a16="http://schemas.microsoft.com/office/drawing/2014/main" id="{D2F0B401-996C-1740-0C78-4D3EE3D5A97C}"/>
              </a:ext>
            </a:extLst>
          </p:cNvPr>
          <p:cNvSpPr txBox="1"/>
          <p:nvPr/>
        </p:nvSpPr>
        <p:spPr>
          <a:xfrm>
            <a:off x="2476500" y="2010172"/>
            <a:ext cx="8010525" cy="1569660"/>
          </a:xfrm>
          <a:prstGeom prst="rect">
            <a:avLst/>
          </a:prstGeom>
          <a:noFill/>
        </p:spPr>
        <p:txBody>
          <a:bodyPr wrap="square" rtlCol="0">
            <a:spAutoFit/>
          </a:bodyPr>
          <a:lstStyle/>
          <a:p>
            <a:r>
              <a:rPr lang="de-DE" sz="9600" b="1" dirty="0">
                <a:solidFill>
                  <a:srgbClr val="4FB991"/>
                </a:solidFill>
              </a:rPr>
              <a:t>Vielen Dank!</a:t>
            </a:r>
          </a:p>
        </p:txBody>
      </p:sp>
    </p:spTree>
    <p:extLst>
      <p:ext uri="{BB962C8B-B14F-4D97-AF65-F5344CB8AC3E}">
        <p14:creationId xmlns:p14="http://schemas.microsoft.com/office/powerpoint/2010/main" val="403834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par>
                          <p:cTn id="13" fill="hold">
                            <p:stCondLst>
                              <p:cond delay="2250"/>
                            </p:stCondLst>
                            <p:childTnLst>
                              <p:par>
                                <p:cTn id="14" presetID="10" presetClass="entr" presetSubtype="0" fill="hold" grpId="0" nodeType="afterEffect">
                                  <p:stCondLst>
                                    <p:cond delay="11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childTnLst>
                          </p:cTn>
                        </p:par>
                        <p:par>
                          <p:cTn id="17" fill="hold">
                            <p:stCondLst>
                              <p:cond delay="14250"/>
                            </p:stCondLst>
                            <p:childTnLst>
                              <p:par>
                                <p:cTn id="18" presetID="10" presetClass="exit" presetSubtype="0" fill="hold" grpId="1" nodeType="afterEffect">
                                  <p:stCondLst>
                                    <p:cond delay="500"/>
                                  </p:stCondLst>
                                  <p:childTnLst>
                                    <p:animEffect transition="out" filter="fade">
                                      <p:cBhvr>
                                        <p:cTn id="19" dur="750"/>
                                        <p:tgtEl>
                                          <p:spTgt spid="7"/>
                                        </p:tgtEl>
                                      </p:cBhvr>
                                    </p:animEffect>
                                    <p:set>
                                      <p:cBhvr>
                                        <p:cTn id="20" dur="1" fill="hold">
                                          <p:stCondLst>
                                            <p:cond delay="749"/>
                                          </p:stCondLst>
                                        </p:cTn>
                                        <p:tgtEl>
                                          <p:spTgt spid="7"/>
                                        </p:tgtEl>
                                        <p:attrNameLst>
                                          <p:attrName>style.visibility</p:attrName>
                                        </p:attrNameLst>
                                      </p:cBhvr>
                                      <p:to>
                                        <p:strVal val="hidden"/>
                                      </p:to>
                                    </p:set>
                                  </p:childTnLst>
                                </p:cTn>
                              </p:par>
                            </p:childTnLst>
                          </p:cTn>
                        </p:par>
                        <p:par>
                          <p:cTn id="21" fill="hold">
                            <p:stCondLst>
                              <p:cond delay="15500"/>
                            </p:stCondLst>
                            <p:childTnLst>
                              <p:par>
                                <p:cTn id="22" presetID="1" presetClass="entr" presetSubtype="0" fill="hold" grpId="0" nodeType="afterEffect">
                                  <p:stCondLst>
                                    <p:cond delay="1000"/>
                                  </p:stCondLst>
                                  <p:childTnLst>
                                    <p:set>
                                      <p:cBhvr>
                                        <p:cTn id="23" dur="1" fill="hold">
                                          <p:stCondLst>
                                            <p:cond delay="0"/>
                                          </p:stCondLst>
                                        </p:cTn>
                                        <p:tgtEl>
                                          <p:spTgt spid="2"/>
                                        </p:tgtEl>
                                        <p:attrNameLst>
                                          <p:attrName>style.visibility</p:attrName>
                                        </p:attrNameLst>
                                      </p:cBhvr>
                                      <p:to>
                                        <p:strVal val="visible"/>
                                      </p:to>
                                    </p:set>
                                  </p:childTnLst>
                                </p:cTn>
                              </p:par>
                            </p:childTnLst>
                          </p:cTn>
                        </p:par>
                        <p:par>
                          <p:cTn id="24" fill="hold">
                            <p:stCondLst>
                              <p:cond delay="16500"/>
                            </p:stCondLst>
                            <p:childTnLst>
                              <p:par>
                                <p:cTn id="25" presetID="10" presetClass="entr" presetSubtype="0" fill="hold" grpId="0" nodeType="afterEffect">
                                  <p:stCondLst>
                                    <p:cond delay="75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childTnLst>
                                </p:cTn>
                              </p:par>
                            </p:childTnLst>
                          </p:cTn>
                        </p:par>
                        <p:par>
                          <p:cTn id="28" fill="hold">
                            <p:stCondLst>
                              <p:cond delay="18250"/>
                            </p:stCondLst>
                            <p:childTnLst>
                              <p:par>
                                <p:cTn id="29" presetID="10" presetClass="exit" presetSubtype="0" fill="hold" grpId="1" nodeType="afterEffect">
                                  <p:stCondLst>
                                    <p:cond delay="0"/>
                                  </p:stCondLst>
                                  <p:childTnLst>
                                    <p:animEffect transition="out" filter="fade">
                                      <p:cBhvr>
                                        <p:cTn id="30" dur="750"/>
                                        <p:tgtEl>
                                          <p:spTgt spid="9"/>
                                        </p:tgtEl>
                                      </p:cBhvr>
                                    </p:animEffect>
                                    <p:set>
                                      <p:cBhvr>
                                        <p:cTn id="31" dur="1" fill="hold">
                                          <p:stCondLst>
                                            <p:cond delay="749"/>
                                          </p:stCondLst>
                                        </p:cTn>
                                        <p:tgtEl>
                                          <p:spTgt spid="9"/>
                                        </p:tgtEl>
                                        <p:attrNameLst>
                                          <p:attrName>style.visibility</p:attrName>
                                        </p:attrNameLst>
                                      </p:cBhvr>
                                      <p:to>
                                        <p:strVal val="hidden"/>
                                      </p:to>
                                    </p:set>
                                  </p:childTnLst>
                                </p:cTn>
                              </p:par>
                            </p:childTnLst>
                          </p:cTn>
                        </p:par>
                        <p:par>
                          <p:cTn id="32" fill="hold">
                            <p:stCondLst>
                              <p:cond delay="19000"/>
                            </p:stCondLst>
                            <p:childTnLst>
                              <p:par>
                                <p:cTn id="33" presetID="10" presetClass="exit" presetSubtype="0" fill="hold" grpId="1" nodeType="afterEffect">
                                  <p:stCondLst>
                                    <p:cond delay="50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par>
                                <p:cTn id="36" presetID="10" presetClass="exit" presetSubtype="0" fill="hold" grpId="1" nodeType="withEffect">
                                  <p:stCondLst>
                                    <p:cond delay="500"/>
                                  </p:stCondLst>
                                  <p:childTnLst>
                                    <p:animEffect transition="out" filter="fade">
                                      <p:cBhvr>
                                        <p:cTn id="37" dur="500"/>
                                        <p:tgtEl>
                                          <p:spTgt spid="3"/>
                                        </p:tgtEl>
                                      </p:cBhvr>
                                    </p:animEffect>
                                    <p:set>
                                      <p:cBhvr>
                                        <p:cTn id="38" dur="1" fill="hold">
                                          <p:stCondLst>
                                            <p:cond delay="499"/>
                                          </p:stCondLst>
                                        </p:cTn>
                                        <p:tgtEl>
                                          <p:spTgt spid="3"/>
                                        </p:tgtEl>
                                        <p:attrNameLst>
                                          <p:attrName>style.visibility</p:attrName>
                                        </p:attrNameLst>
                                      </p:cBhvr>
                                      <p:to>
                                        <p:strVal val="hidden"/>
                                      </p:to>
                                    </p:set>
                                  </p:childTnLst>
                                </p:cTn>
                              </p:par>
                              <p:par>
                                <p:cTn id="39" presetID="10" presetClass="exit" presetSubtype="0" fill="hold" grpId="1" nodeType="withEffect">
                                  <p:stCondLst>
                                    <p:cond delay="500"/>
                                  </p:stCondLst>
                                  <p:childTnLst>
                                    <p:animEffect transition="out" filter="fade">
                                      <p:cBhvr>
                                        <p:cTn id="40" dur="500"/>
                                        <p:tgtEl>
                                          <p:spTgt spid="4">
                                            <p:txEl>
                                              <p:pRg st="0" end="0"/>
                                            </p:txEl>
                                          </p:spTgt>
                                        </p:tgtEl>
                                      </p:cBhvr>
                                    </p:animEffect>
                                    <p:set>
                                      <p:cBhvr>
                                        <p:cTn id="41" dur="1" fill="hold">
                                          <p:stCondLst>
                                            <p:cond delay="499"/>
                                          </p:stCondLst>
                                        </p:cTn>
                                        <p:tgtEl>
                                          <p:spTgt spid="4">
                                            <p:txEl>
                                              <p:pRg st="0" end="0"/>
                                            </p:txEl>
                                          </p:spTgt>
                                        </p:tgtEl>
                                        <p:attrNameLst>
                                          <p:attrName>style.visibility</p:attrName>
                                        </p:attrNameLst>
                                      </p:cBhvr>
                                      <p:to>
                                        <p:strVal val="hidden"/>
                                      </p:to>
                                    </p:set>
                                  </p:childTnLst>
                                </p:cTn>
                              </p:par>
                            </p:childTnLst>
                          </p:cTn>
                        </p:par>
                        <p:par>
                          <p:cTn id="42" fill="hold">
                            <p:stCondLst>
                              <p:cond delay="20000"/>
                            </p:stCondLst>
                            <p:childTnLst>
                              <p:par>
                                <p:cTn id="43" presetID="2" presetClass="entr" presetSubtype="1"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1000" fill="hold"/>
                                        <p:tgtEl>
                                          <p:spTgt spid="6"/>
                                        </p:tgtEl>
                                        <p:attrNameLst>
                                          <p:attrName>ppt_x</p:attrName>
                                        </p:attrNameLst>
                                      </p:cBhvr>
                                      <p:tavLst>
                                        <p:tav tm="0">
                                          <p:val>
                                            <p:strVal val="#ppt_x"/>
                                          </p:val>
                                        </p:tav>
                                        <p:tav tm="100000">
                                          <p:val>
                                            <p:strVal val="#ppt_x"/>
                                          </p:val>
                                        </p:tav>
                                      </p:tavLst>
                                    </p:anim>
                                    <p:anim calcmode="lin" valueType="num">
                                      <p:cBhvr additive="base">
                                        <p:cTn id="46" dur="1000" fill="hold"/>
                                        <p:tgtEl>
                                          <p:spTgt spid="6"/>
                                        </p:tgtEl>
                                        <p:attrNameLst>
                                          <p:attrName>ppt_y</p:attrName>
                                        </p:attrNameLst>
                                      </p:cBhvr>
                                      <p:tavLst>
                                        <p:tav tm="0">
                                          <p:val>
                                            <p:strVal val="0-#ppt_h/2"/>
                                          </p:val>
                                        </p:tav>
                                        <p:tav tm="100000">
                                          <p:val>
                                            <p:strVal val="#ppt_y"/>
                                          </p:val>
                                        </p:tav>
                                      </p:tavLst>
                                    </p:anim>
                                  </p:childTnLst>
                                </p:cTn>
                              </p:par>
                            </p:childTnLst>
                          </p:cTn>
                        </p:par>
                        <p:par>
                          <p:cTn id="47" fill="hold">
                            <p:stCondLst>
                              <p:cond delay="21000"/>
                            </p:stCondLst>
                            <p:childTnLst>
                              <p:par>
                                <p:cTn id="48" presetID="10" presetClass="entr" presetSubtype="0" fill="hold" grpId="0" nodeType="after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7" grpId="0"/>
      <p:bldP spid="7" grpId="1"/>
      <p:bldP spid="9" grpId="0"/>
      <p:bldP spid="9" grpId="1"/>
      <p:bldP spid="2" grpId="0"/>
      <p:bldP spid="2" grpId="1"/>
      <p:bldP spid="3" grpId="0"/>
      <p:bldP spid="3" grpId="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AD3F587-B5D7-A494-386D-5287A8B8E639}"/>
              </a:ext>
            </a:extLst>
          </p:cNvPr>
          <p:cNvPicPr>
            <a:picLocks noChangeAspect="1"/>
          </p:cNvPicPr>
          <p:nvPr/>
        </p:nvPicPr>
        <p:blipFill>
          <a:blip r:embed="rId2"/>
          <a:stretch>
            <a:fillRect/>
          </a:stretch>
        </p:blipFill>
        <p:spPr>
          <a:xfrm>
            <a:off x="0" y="-321012"/>
            <a:ext cx="12192000" cy="8608978"/>
          </a:xfrm>
          <a:prstGeom prst="rect">
            <a:avLst/>
          </a:prstGeom>
        </p:spPr>
      </p:pic>
      <p:sp>
        <p:nvSpPr>
          <p:cNvPr id="2" name="Titel 1">
            <a:extLst>
              <a:ext uri="{FF2B5EF4-FFF2-40B4-BE49-F238E27FC236}">
                <a16:creationId xmlns:a16="http://schemas.microsoft.com/office/drawing/2014/main" id="{D4E28B64-FAF3-642E-8E8F-4035959FED42}"/>
              </a:ext>
            </a:extLst>
          </p:cNvPr>
          <p:cNvSpPr>
            <a:spLocks noGrp="1"/>
          </p:cNvSpPr>
          <p:nvPr>
            <p:ph type="title"/>
          </p:nvPr>
        </p:nvSpPr>
        <p:spPr>
          <a:xfrm>
            <a:off x="770106" y="89525"/>
            <a:ext cx="11421894" cy="1325563"/>
          </a:xfrm>
        </p:spPr>
        <p:txBody>
          <a:bodyPr/>
          <a:lstStyle/>
          <a:p>
            <a:pPr algn="ctr"/>
            <a:r>
              <a:rPr lang="de-DE" b="1" dirty="0">
                <a:solidFill>
                  <a:srgbClr val="FFFF00"/>
                </a:solidFill>
              </a:rPr>
              <a:t>Warum überhaupt das Ganze?</a:t>
            </a:r>
          </a:p>
        </p:txBody>
      </p:sp>
      <p:sp>
        <p:nvSpPr>
          <p:cNvPr id="3" name="Inhaltsplatzhalter 2">
            <a:extLst>
              <a:ext uri="{FF2B5EF4-FFF2-40B4-BE49-F238E27FC236}">
                <a16:creationId xmlns:a16="http://schemas.microsoft.com/office/drawing/2014/main" id="{8E5E9B8D-8C92-40F2-314F-F7E824A51751}"/>
              </a:ext>
            </a:extLst>
          </p:cNvPr>
          <p:cNvSpPr>
            <a:spLocks noGrp="1"/>
          </p:cNvSpPr>
          <p:nvPr>
            <p:ph idx="1"/>
          </p:nvPr>
        </p:nvSpPr>
        <p:spPr>
          <a:xfrm>
            <a:off x="838200" y="1488332"/>
            <a:ext cx="7089843" cy="1114909"/>
          </a:xfrm>
        </p:spPr>
        <p:txBody>
          <a:bodyPr>
            <a:normAutofit/>
          </a:bodyPr>
          <a:lstStyle/>
          <a:p>
            <a:pPr marL="0" indent="0">
              <a:buNone/>
            </a:pPr>
            <a:r>
              <a:rPr lang="de-DE" dirty="0"/>
              <a:t>Am Anfang war das Wort. </a:t>
            </a:r>
          </a:p>
          <a:p>
            <a:pPr marL="0" indent="0">
              <a:buNone/>
            </a:pPr>
            <a:r>
              <a:rPr lang="de-DE" dirty="0"/>
              <a:t>Und das Wort war… </a:t>
            </a:r>
          </a:p>
        </p:txBody>
      </p:sp>
      <p:pic>
        <p:nvPicPr>
          <p:cNvPr id="7" name="Grafik 6" descr="Ein Bild, das Pfeil enthält.&#10;&#10;Automatisch generierte Beschreibung">
            <a:extLst>
              <a:ext uri="{FF2B5EF4-FFF2-40B4-BE49-F238E27FC236}">
                <a16:creationId xmlns:a16="http://schemas.microsoft.com/office/drawing/2014/main" id="{097CB753-2DCC-F84D-B8CD-47DEBE03D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916" y="1980472"/>
            <a:ext cx="742409" cy="410537"/>
          </a:xfrm>
          <a:prstGeom prst="rect">
            <a:avLst/>
          </a:prstGeom>
        </p:spPr>
      </p:pic>
      <p:sp>
        <p:nvSpPr>
          <p:cNvPr id="8" name="Textfeld 7">
            <a:extLst>
              <a:ext uri="{FF2B5EF4-FFF2-40B4-BE49-F238E27FC236}">
                <a16:creationId xmlns:a16="http://schemas.microsoft.com/office/drawing/2014/main" id="{A967A9BD-F009-BCA5-648A-5F51BB3199CA}"/>
              </a:ext>
            </a:extLst>
          </p:cNvPr>
          <p:cNvSpPr txBox="1"/>
          <p:nvPr/>
        </p:nvSpPr>
        <p:spPr>
          <a:xfrm>
            <a:off x="838200" y="2185739"/>
            <a:ext cx="9666515" cy="2556021"/>
          </a:xfrm>
          <a:prstGeom prst="rect">
            <a:avLst/>
          </a:prstGeom>
          <a:noFill/>
        </p:spPr>
        <p:txBody>
          <a:bodyPr wrap="square" rtlCol="0">
            <a:spAutoFit/>
          </a:bodyPr>
          <a:lstStyle/>
          <a:p>
            <a:pPr lvl="0">
              <a:lnSpc>
                <a:spcPct val="107000"/>
              </a:lnSpc>
              <a:spcAft>
                <a:spcPts val="800"/>
              </a:spcAft>
            </a:pPr>
            <a:r>
              <a:rPr lang="de-DE" sz="2800" dirty="0">
                <a:effectLst/>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startAt="2"/>
            </a:pPr>
            <a:r>
              <a:rPr lang="de-DE" sz="2800" dirty="0">
                <a:effectLst/>
                <a:ea typeface="Calibri" panose="020F0502020204030204" pitchFamily="34" charset="0"/>
                <a:cs typeface="Calibri" panose="020F0502020204030204" pitchFamily="34" charset="0"/>
              </a:rPr>
              <a:t>Gefordert</a:t>
            </a:r>
            <a:r>
              <a:rPr lang="de-DE" sz="2800" dirty="0">
                <a:effectLst/>
                <a:ea typeface="Calibri" panose="020F0502020204030204" pitchFamily="34" charset="0"/>
                <a:cs typeface="Times New Roman" panose="02020603050405020304" pitchFamily="18" charset="0"/>
              </a:rPr>
              <a:t> ist hier eine ersichtliche Abhängigkeit von mindestens zwei Sensoren/Aktoren. </a:t>
            </a:r>
          </a:p>
          <a:p>
            <a:pPr lvl="0">
              <a:lnSpc>
                <a:spcPct val="107000"/>
              </a:lnSpc>
              <a:spcAft>
                <a:spcPts val="800"/>
              </a:spcAft>
            </a:pPr>
            <a:r>
              <a:rPr lang="de-DE" sz="2400" dirty="0">
                <a:effectLst/>
                <a:ea typeface="Calibri" panose="020F0502020204030204" pitchFamily="34" charset="0"/>
                <a:cs typeface="Times New Roman" panose="02020603050405020304" pitchFamily="18" charset="0"/>
              </a:rPr>
              <a:t>Beispiel: 	Einlesen einer Temperatur über einen Sensor, bei einem </a:t>
            </a:r>
          </a:p>
          <a:p>
            <a:pPr lvl="0">
              <a:lnSpc>
                <a:spcPct val="107000"/>
              </a:lnSpc>
              <a:spcAft>
                <a:spcPts val="800"/>
              </a:spcAft>
            </a:pPr>
            <a:r>
              <a:rPr lang="de-DE" sz="2400" dirty="0">
                <a:effectLst/>
                <a:ea typeface="Calibri" panose="020F0502020204030204" pitchFamily="34" charset="0"/>
                <a:cs typeface="Times New Roman" panose="02020603050405020304" pitchFamily="18" charset="0"/>
              </a:rPr>
              <a:t>bestimmten Wert schaltet ein Aktor (</a:t>
            </a:r>
            <a:r>
              <a:rPr lang="de-DE" sz="2400" dirty="0" err="1">
                <a:effectLst/>
                <a:ea typeface="Calibri" panose="020F0502020204030204" pitchFamily="34" charset="0"/>
                <a:cs typeface="Times New Roman" panose="02020603050405020304" pitchFamily="18" charset="0"/>
              </a:rPr>
              <a:t>bsp.</a:t>
            </a:r>
            <a:r>
              <a:rPr lang="de-DE" sz="2400" dirty="0">
                <a:effectLst/>
                <a:ea typeface="Calibri" panose="020F0502020204030204" pitchFamily="34" charset="0"/>
                <a:cs typeface="Times New Roman" panose="02020603050405020304" pitchFamily="18" charset="0"/>
              </a:rPr>
              <a:t> LED oder Ventilator) oder </a:t>
            </a:r>
            <a:r>
              <a:rPr lang="de-DE" sz="2400" dirty="0" err="1">
                <a:effectLst/>
                <a:ea typeface="Calibri" panose="020F0502020204030204" pitchFamily="34" charset="0"/>
                <a:cs typeface="Times New Roman" panose="02020603050405020304" pitchFamily="18" charset="0"/>
              </a:rPr>
              <a:t>bsp.</a:t>
            </a:r>
            <a:r>
              <a:rPr lang="de-DE" sz="2400" dirty="0">
                <a:effectLst/>
                <a:ea typeface="Calibri" panose="020F0502020204030204" pitchFamily="34" charset="0"/>
                <a:cs typeface="Times New Roman" panose="02020603050405020304" pitchFamily="18" charset="0"/>
              </a:rPr>
              <a:t> </a:t>
            </a:r>
          </a:p>
        </p:txBody>
      </p:sp>
      <p:sp>
        <p:nvSpPr>
          <p:cNvPr id="10" name="Textfeld 9">
            <a:extLst>
              <a:ext uri="{FF2B5EF4-FFF2-40B4-BE49-F238E27FC236}">
                <a16:creationId xmlns:a16="http://schemas.microsoft.com/office/drawing/2014/main" id="{10B9E702-F2B9-73E8-18B6-B0FFECDF6E35}"/>
              </a:ext>
            </a:extLst>
          </p:cNvPr>
          <p:cNvSpPr txBox="1"/>
          <p:nvPr/>
        </p:nvSpPr>
        <p:spPr>
          <a:xfrm>
            <a:off x="2824843" y="4872705"/>
            <a:ext cx="6172200" cy="993926"/>
          </a:xfrm>
          <a:prstGeom prst="rect">
            <a:avLst/>
          </a:prstGeom>
          <a:noFill/>
        </p:spPr>
        <p:txBody>
          <a:bodyPr wrap="square">
            <a:spAutoFit/>
          </a:bodyPr>
          <a:lstStyle/>
          <a:p>
            <a:pPr lvl="0" algn="ctr">
              <a:lnSpc>
                <a:spcPct val="107000"/>
              </a:lnSpc>
              <a:spcAft>
                <a:spcPts val="800"/>
              </a:spcAft>
            </a:pPr>
            <a:r>
              <a:rPr lang="de-DE" sz="2800" dirty="0">
                <a:effectLst/>
                <a:ea typeface="Calibri" panose="020F0502020204030204" pitchFamily="34" charset="0"/>
                <a:cs typeface="Times New Roman" panose="02020603050405020304" pitchFamily="18" charset="0"/>
              </a:rPr>
              <a:t>Eingabe eines Codes im Touchpad – Servo öffnet/schließt…</a:t>
            </a:r>
          </a:p>
        </p:txBody>
      </p:sp>
      <p:sp>
        <p:nvSpPr>
          <p:cNvPr id="11" name="Foliennummernplatzhalter 10">
            <a:extLst>
              <a:ext uri="{FF2B5EF4-FFF2-40B4-BE49-F238E27FC236}">
                <a16:creationId xmlns:a16="http://schemas.microsoft.com/office/drawing/2014/main" id="{CDC89E0E-6411-7510-6B06-B92051AB1FC1}"/>
              </a:ext>
            </a:extLst>
          </p:cNvPr>
          <p:cNvSpPr>
            <a:spLocks noGrp="1"/>
          </p:cNvSpPr>
          <p:nvPr>
            <p:ph type="sldNum" sz="quarter" idx="12"/>
          </p:nvPr>
        </p:nvSpPr>
        <p:spPr/>
        <p:txBody>
          <a:bodyPr/>
          <a:lstStyle/>
          <a:p>
            <a:fld id="{CA8ACC0C-D6D1-41F7-AE98-C7583942C04D}" type="slidenum">
              <a:rPr lang="de-DE" smtClean="0"/>
              <a:t>2</a:t>
            </a:fld>
            <a:endParaRPr lang="de-DE"/>
          </a:p>
        </p:txBody>
      </p:sp>
    </p:spTree>
    <p:extLst>
      <p:ext uri="{BB962C8B-B14F-4D97-AF65-F5344CB8AC3E}">
        <p14:creationId xmlns:p14="http://schemas.microsoft.com/office/powerpoint/2010/main" val="215395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3800"/>
                            </p:stCondLst>
                            <p:childTnLst>
                              <p:par>
                                <p:cTn id="13" presetID="10" presetClass="entr" presetSubtype="0" fill="hold" grpId="0" nodeType="afterEffect">
                                  <p:stCondLst>
                                    <p:cond delay="0"/>
                                  </p:stCondLst>
                                  <p:iterate type="lt">
                                    <p:tmPct val="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50"/>
                                        <p:tgtEl>
                                          <p:spTgt spid="3">
                                            <p:txEl>
                                              <p:pRg st="1" end="1"/>
                                            </p:txEl>
                                          </p:spTgt>
                                        </p:tgtEl>
                                      </p:cBhvr>
                                    </p:animEffect>
                                  </p:childTnLst>
                                </p:cTn>
                              </p:par>
                            </p:childTnLst>
                          </p:cTn>
                        </p:par>
                        <p:par>
                          <p:cTn id="16" fill="hold">
                            <p:stCondLst>
                              <p:cond delay="5038"/>
                            </p:stCondLst>
                            <p:childTnLst>
                              <p:par>
                                <p:cTn id="17" presetID="1" presetClass="entr" presetSubtype="0" fill="hold" nodeType="afterEffect">
                                  <p:stCondLst>
                                    <p:cond delay="0"/>
                                  </p:stCondLst>
                                  <p:childTnLst>
                                    <p:set>
                                      <p:cBhvr>
                                        <p:cTn id="18" dur="1" fill="hold">
                                          <p:stCondLst>
                                            <p:cond delay="999"/>
                                          </p:stCondLst>
                                        </p:cTn>
                                        <p:tgtEl>
                                          <p:spTgt spid="7"/>
                                        </p:tgtEl>
                                        <p:attrNameLst>
                                          <p:attrName>style.visibility</p:attrName>
                                        </p:attrNameLst>
                                      </p:cBhvr>
                                      <p:to>
                                        <p:strVal val="visible"/>
                                      </p:to>
                                    </p:set>
                                  </p:childTnLst>
                                </p:cTn>
                              </p:par>
                            </p:childTnLst>
                          </p:cTn>
                        </p:par>
                        <p:par>
                          <p:cTn id="19" fill="hold">
                            <p:stCondLst>
                              <p:cond delay="6038"/>
                            </p:stCondLst>
                            <p:childTnLst>
                              <p:par>
                                <p:cTn id="20" presetID="26" presetClass="emph" presetSubtype="0" fill="hold" nodeType="afterEffect">
                                  <p:stCondLst>
                                    <p:cond delay="250"/>
                                  </p:stCondLst>
                                  <p:childTnLst>
                                    <p:animEffect transition="out" filter="fade">
                                      <p:cBhvr>
                                        <p:cTn id="21" dur="750" tmFilter="0, 0; .2, .5; .8, .5; 1, 0"/>
                                        <p:tgtEl>
                                          <p:spTgt spid="7"/>
                                        </p:tgtEl>
                                      </p:cBhvr>
                                    </p:animEffect>
                                    <p:animScale>
                                      <p:cBhvr>
                                        <p:cTn id="22" dur="375" autoRev="1" fill="hold"/>
                                        <p:tgtEl>
                                          <p:spTgt spid="7"/>
                                        </p:tgtEl>
                                      </p:cBhvr>
                                      <p:by x="105000" y="105000"/>
                                    </p:animScale>
                                  </p:childTnLst>
                                </p:cTn>
                              </p:par>
                            </p:childTnLst>
                          </p:cTn>
                        </p:par>
                        <p:par>
                          <p:cTn id="23" fill="hold">
                            <p:stCondLst>
                              <p:cond delay="7038"/>
                            </p:stCondLst>
                            <p:childTnLst>
                              <p:par>
                                <p:cTn id="24" presetID="1" presetClass="exit" presetSubtype="0" fill="hold" grpId="1" nodeType="afterEffect">
                                  <p:stCondLst>
                                    <p:cond delay="250"/>
                                  </p:stCondLst>
                                  <p:iterate type="lt">
                                    <p:tmAbs val="0"/>
                                  </p:iterate>
                                  <p:childTnLst>
                                    <p:set>
                                      <p:cBhvr>
                                        <p:cTn id="25" dur="1" fill="hold">
                                          <p:stCondLst>
                                            <p:cond delay="749"/>
                                          </p:stCondLst>
                                        </p:cTn>
                                        <p:tgtEl>
                                          <p:spTgt spid="3">
                                            <p:txEl>
                                              <p:pRg st="0" end="0"/>
                                            </p:txEl>
                                          </p:spTgt>
                                        </p:tgtEl>
                                        <p:attrNameLst>
                                          <p:attrName>style.visibility</p:attrName>
                                        </p:attrNameLst>
                                      </p:cBhvr>
                                      <p:to>
                                        <p:strVal val="hidden"/>
                                      </p:to>
                                    </p:set>
                                  </p:childTnLst>
                                </p:cTn>
                              </p:par>
                              <p:par>
                                <p:cTn id="26" presetID="1" presetClass="exit" presetSubtype="0" fill="hold" grpId="1" nodeType="withEffect">
                                  <p:stCondLst>
                                    <p:cond delay="250"/>
                                  </p:stCondLst>
                                  <p:iterate type="lt">
                                    <p:tmAbs val="0"/>
                                  </p:iterate>
                                  <p:childTnLst>
                                    <p:set>
                                      <p:cBhvr>
                                        <p:cTn id="27" dur="1" fill="hold">
                                          <p:stCondLst>
                                            <p:cond delay="749"/>
                                          </p:stCondLst>
                                        </p:cTn>
                                        <p:tgtEl>
                                          <p:spTgt spid="3">
                                            <p:txEl>
                                              <p:pRg st="1" end="1"/>
                                            </p:txEl>
                                          </p:spTgt>
                                        </p:tgtEl>
                                        <p:attrNameLst>
                                          <p:attrName>style.visibility</p:attrName>
                                        </p:attrNameLst>
                                      </p:cBhvr>
                                      <p:to>
                                        <p:strVal val="hidden"/>
                                      </p:to>
                                    </p:set>
                                  </p:childTnLst>
                                </p:cTn>
                              </p:par>
                              <p:par>
                                <p:cTn id="28" presetID="10" presetClass="entr" presetSubtype="0" fill="hold" grpId="0" nodeType="withEffect">
                                  <p:stCondLst>
                                    <p:cond delay="25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750"/>
                                        <p:tgtEl>
                                          <p:spTgt spid="8">
                                            <p:txEl>
                                              <p:pRg st="0" end="0"/>
                                            </p:txEl>
                                          </p:spTgt>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750"/>
                                        <p:tgtEl>
                                          <p:spTgt spid="8">
                                            <p:txEl>
                                              <p:pRg st="1" end="1"/>
                                            </p:txEl>
                                          </p:spTgt>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750"/>
                                        <p:tgtEl>
                                          <p:spTgt spid="8">
                                            <p:txEl>
                                              <p:pRg st="2" end="2"/>
                                            </p:txEl>
                                          </p:spTgt>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8">
                                            <p:txEl>
                                              <p:pRg st="3" end="3"/>
                                            </p:txEl>
                                          </p:spTgt>
                                        </p:tgtEl>
                                        <p:attrNameLst>
                                          <p:attrName>style.visibility</p:attrName>
                                        </p:attrNameLst>
                                      </p:cBhvr>
                                      <p:to>
                                        <p:strVal val="visible"/>
                                      </p:to>
                                    </p:set>
                                    <p:animEffect transition="in" filter="fade">
                                      <p:cBhvr>
                                        <p:cTn id="39" dur="750"/>
                                        <p:tgtEl>
                                          <p:spTgt spid="8">
                                            <p:txEl>
                                              <p:pRg st="3" end="3"/>
                                            </p:txEl>
                                          </p:spTgt>
                                        </p:tgtEl>
                                      </p:cBhvr>
                                    </p:animEffect>
                                  </p:childTnLst>
                                </p:cTn>
                              </p:par>
                            </p:childTnLst>
                          </p:cTn>
                        </p:par>
                        <p:par>
                          <p:cTn id="40" fill="hold">
                            <p:stCondLst>
                              <p:cond delay="8038"/>
                            </p:stCondLst>
                            <p:childTnLst>
                              <p:par>
                                <p:cTn id="41" presetID="1" presetClass="entr" presetSubtype="0" fill="hold" grpId="0"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499"/>
                                          </p:stCondLst>
                                        </p:cTn>
                                        <p:tgtEl>
                                          <p:spTgt spid="7"/>
                                        </p:tgtEl>
                                        <p:attrNameLst>
                                          <p:attrName>style.visibility</p:attrName>
                                        </p:attrNameLst>
                                      </p:cBhvr>
                                      <p:to>
                                        <p:strVal val="hidden"/>
                                      </p:to>
                                    </p:set>
                                  </p:childTnLst>
                                </p:cTn>
                              </p:par>
                            </p:childTnLst>
                          </p:cTn>
                        </p:par>
                        <p:par>
                          <p:cTn id="45" fill="hold">
                            <p:stCondLst>
                              <p:cond delay="8538"/>
                            </p:stCondLst>
                            <p:childTnLst>
                              <p:par>
                                <p:cTn id="46" presetID="27" presetClass="emph" presetSubtype="0" repeatCount="3000" fill="remove" grpId="2" nodeType="afterEffect">
                                  <p:stCondLst>
                                    <p:cond delay="0"/>
                                  </p:stCondLst>
                                  <p:childTnLst>
                                    <p:animClr clrSpc="rgb" dir="cw">
                                      <p:cBhvr override="childStyle">
                                        <p:cTn id="47" dur="750" autoRev="1" fill="remove"/>
                                        <p:tgtEl>
                                          <p:spTgt spid="10">
                                            <p:txEl>
                                              <p:pRg st="0" end="0"/>
                                            </p:txEl>
                                          </p:spTgt>
                                        </p:tgtEl>
                                        <p:attrNameLst>
                                          <p:attrName>style.color</p:attrName>
                                        </p:attrNameLst>
                                      </p:cBhvr>
                                      <p:to>
                                        <a:schemeClr val="accent2"/>
                                      </p:to>
                                    </p:animClr>
                                    <p:animClr clrSpc="rgb" dir="cw">
                                      <p:cBhvr>
                                        <p:cTn id="48" dur="750" autoRev="1" fill="remove"/>
                                        <p:tgtEl>
                                          <p:spTgt spid="10">
                                            <p:txEl>
                                              <p:pRg st="0" end="0"/>
                                            </p:txEl>
                                          </p:spTgt>
                                        </p:tgtEl>
                                        <p:attrNameLst>
                                          <p:attrName>fillcolor</p:attrName>
                                        </p:attrNameLst>
                                      </p:cBhvr>
                                      <p:to>
                                        <a:schemeClr val="accent2"/>
                                      </p:to>
                                    </p:animClr>
                                    <p:set>
                                      <p:cBhvr>
                                        <p:cTn id="49" dur="750" autoRev="1" fill="remove"/>
                                        <p:tgtEl>
                                          <p:spTgt spid="10">
                                            <p:txEl>
                                              <p:pRg st="0" end="0"/>
                                            </p:txEl>
                                          </p:spTgt>
                                        </p:tgtEl>
                                        <p:attrNameLst>
                                          <p:attrName>fill.type</p:attrName>
                                        </p:attrNameLst>
                                      </p:cBhvr>
                                      <p:to>
                                        <p:strVal val="solid"/>
                                      </p:to>
                                    </p:set>
                                    <p:set>
                                      <p:cBhvr>
                                        <p:cTn id="50" dur="750" autoRev="1" fill="remove"/>
                                        <p:tgtEl>
                                          <p:spTgt spid="10">
                                            <p:txEl>
                                              <p:pRg st="0" end="0"/>
                                            </p:txEl>
                                          </p:spTgt>
                                        </p:tgtEl>
                                        <p:attrNameLst>
                                          <p:attrName>fill.on</p:attrName>
                                        </p:attrNameLst>
                                      </p:cBhvr>
                                      <p:to>
                                        <p:strVal val="true"/>
                                      </p:to>
                                    </p:set>
                                  </p:childTnLst>
                                </p:cTn>
                              </p:par>
                            </p:childTnLst>
                          </p:cTn>
                        </p:par>
                        <p:par>
                          <p:cTn id="51" fill="hold">
                            <p:stCondLst>
                              <p:cond delay="13038"/>
                            </p:stCondLst>
                            <p:childTnLst>
                              <p:par>
                                <p:cTn id="52" presetID="10" presetClass="exit" presetSubtype="0" fill="hold" grpId="1" nodeType="afterEffect">
                                  <p:stCondLst>
                                    <p:cond delay="0"/>
                                  </p:stCondLst>
                                  <p:childTnLst>
                                    <p:animEffect transition="out" filter="fade">
                                      <p:cBhvr>
                                        <p:cTn id="53" dur="2750"/>
                                        <p:tgtEl>
                                          <p:spTgt spid="8">
                                            <p:txEl>
                                              <p:pRg st="0" end="0"/>
                                            </p:txEl>
                                          </p:spTgt>
                                        </p:tgtEl>
                                      </p:cBhvr>
                                    </p:animEffect>
                                    <p:set>
                                      <p:cBhvr>
                                        <p:cTn id="54" dur="1" fill="hold">
                                          <p:stCondLst>
                                            <p:cond delay="2749"/>
                                          </p:stCondLst>
                                        </p:cTn>
                                        <p:tgtEl>
                                          <p:spTgt spid="8">
                                            <p:txEl>
                                              <p:pRg st="0" end="0"/>
                                            </p:txEl>
                                          </p:spTgt>
                                        </p:tgtEl>
                                        <p:attrNameLst>
                                          <p:attrName>style.visibility</p:attrName>
                                        </p:attrNameLst>
                                      </p:cBhvr>
                                      <p:to>
                                        <p:strVal val="hidden"/>
                                      </p:to>
                                    </p:set>
                                  </p:childTnLst>
                                </p:cTn>
                              </p:par>
                            </p:childTnLst>
                          </p:cTn>
                        </p:par>
                        <p:par>
                          <p:cTn id="55" fill="hold">
                            <p:stCondLst>
                              <p:cond delay="15788"/>
                            </p:stCondLst>
                            <p:childTnLst>
                              <p:par>
                                <p:cTn id="56" presetID="10" presetClass="exit" presetSubtype="0" fill="hold" grpId="1" nodeType="afterEffect">
                                  <p:stCondLst>
                                    <p:cond delay="0"/>
                                  </p:stCondLst>
                                  <p:childTnLst>
                                    <p:animEffect transition="out" filter="fade">
                                      <p:cBhvr>
                                        <p:cTn id="57" dur="2750"/>
                                        <p:tgtEl>
                                          <p:spTgt spid="8">
                                            <p:txEl>
                                              <p:pRg st="1" end="1"/>
                                            </p:txEl>
                                          </p:spTgt>
                                        </p:tgtEl>
                                      </p:cBhvr>
                                    </p:animEffect>
                                    <p:set>
                                      <p:cBhvr>
                                        <p:cTn id="58" dur="1" fill="hold">
                                          <p:stCondLst>
                                            <p:cond delay="2749"/>
                                          </p:stCondLst>
                                        </p:cTn>
                                        <p:tgtEl>
                                          <p:spTgt spid="8">
                                            <p:txEl>
                                              <p:pRg st="1" end="1"/>
                                            </p:txEl>
                                          </p:spTgt>
                                        </p:tgtEl>
                                        <p:attrNameLst>
                                          <p:attrName>style.visibility</p:attrName>
                                        </p:attrNameLst>
                                      </p:cBhvr>
                                      <p:to>
                                        <p:strVal val="hidden"/>
                                      </p:to>
                                    </p:set>
                                  </p:childTnLst>
                                </p:cTn>
                              </p:par>
                            </p:childTnLst>
                          </p:cTn>
                        </p:par>
                        <p:par>
                          <p:cTn id="59" fill="hold">
                            <p:stCondLst>
                              <p:cond delay="18538"/>
                            </p:stCondLst>
                            <p:childTnLst>
                              <p:par>
                                <p:cTn id="60" presetID="10" presetClass="exit" presetSubtype="0" fill="hold" grpId="1" nodeType="afterEffect">
                                  <p:stCondLst>
                                    <p:cond delay="0"/>
                                  </p:stCondLst>
                                  <p:childTnLst>
                                    <p:animEffect transition="out" filter="fade">
                                      <p:cBhvr>
                                        <p:cTn id="61" dur="2750"/>
                                        <p:tgtEl>
                                          <p:spTgt spid="8">
                                            <p:txEl>
                                              <p:pRg st="2" end="2"/>
                                            </p:txEl>
                                          </p:spTgt>
                                        </p:tgtEl>
                                      </p:cBhvr>
                                    </p:animEffect>
                                    <p:set>
                                      <p:cBhvr>
                                        <p:cTn id="62" dur="1" fill="hold">
                                          <p:stCondLst>
                                            <p:cond delay="2749"/>
                                          </p:stCondLst>
                                        </p:cTn>
                                        <p:tgtEl>
                                          <p:spTgt spid="8">
                                            <p:txEl>
                                              <p:pRg st="2" end="2"/>
                                            </p:txEl>
                                          </p:spTgt>
                                        </p:tgtEl>
                                        <p:attrNameLst>
                                          <p:attrName>style.visibility</p:attrName>
                                        </p:attrNameLst>
                                      </p:cBhvr>
                                      <p:to>
                                        <p:strVal val="hidden"/>
                                      </p:to>
                                    </p:set>
                                  </p:childTnLst>
                                </p:cTn>
                              </p:par>
                            </p:childTnLst>
                          </p:cTn>
                        </p:par>
                        <p:par>
                          <p:cTn id="63" fill="hold">
                            <p:stCondLst>
                              <p:cond delay="21288"/>
                            </p:stCondLst>
                            <p:childTnLst>
                              <p:par>
                                <p:cTn id="64" presetID="10" presetClass="exit" presetSubtype="0" fill="hold" grpId="1" nodeType="afterEffect">
                                  <p:stCondLst>
                                    <p:cond delay="0"/>
                                  </p:stCondLst>
                                  <p:childTnLst>
                                    <p:animEffect transition="out" filter="fade">
                                      <p:cBhvr>
                                        <p:cTn id="65" dur="2750"/>
                                        <p:tgtEl>
                                          <p:spTgt spid="8">
                                            <p:txEl>
                                              <p:pRg st="3" end="3"/>
                                            </p:txEl>
                                          </p:spTgt>
                                        </p:tgtEl>
                                      </p:cBhvr>
                                    </p:animEffect>
                                    <p:set>
                                      <p:cBhvr>
                                        <p:cTn id="66" dur="1" fill="hold">
                                          <p:stCondLst>
                                            <p:cond delay="2749"/>
                                          </p:stCondLst>
                                        </p:cTn>
                                        <p:tgtEl>
                                          <p:spTgt spid="8">
                                            <p:txEl>
                                              <p:pRg st="3" end="3"/>
                                            </p:txEl>
                                          </p:spTgt>
                                        </p:tgtEl>
                                        <p:attrNameLst>
                                          <p:attrName>style.visibility</p:attrName>
                                        </p:attrNameLst>
                                      </p:cBhvr>
                                      <p:to>
                                        <p:strVal val="hidden"/>
                                      </p:to>
                                    </p:set>
                                  </p:childTnLst>
                                </p:cTn>
                              </p:par>
                            </p:childTnLst>
                          </p:cTn>
                        </p:par>
                        <p:par>
                          <p:cTn id="67" fill="hold">
                            <p:stCondLst>
                              <p:cond delay="24038"/>
                            </p:stCondLst>
                            <p:childTnLst>
                              <p:par>
                                <p:cTn id="68" presetID="6" presetClass="emph" presetSubtype="0" fill="hold" grpId="1" nodeType="afterEffect">
                                  <p:stCondLst>
                                    <p:cond delay="0"/>
                                  </p:stCondLst>
                                  <p:childTnLst>
                                    <p:animScale>
                                      <p:cBhvr>
                                        <p:cTn id="69" dur="2000" fill="hold"/>
                                        <p:tgtEl>
                                          <p:spTgt spid="10">
                                            <p:txEl>
                                              <p:pRg st="0" end="0"/>
                                            </p:txEl>
                                          </p:spTgt>
                                        </p:tgtEl>
                                      </p:cBhvr>
                                      <p:by x="200000" y="200000"/>
                                    </p:animScale>
                                  </p:childTnLst>
                                </p:cTn>
                              </p:par>
                            </p:childTnLst>
                          </p:cTn>
                        </p:par>
                        <p:par>
                          <p:cTn id="70" fill="hold">
                            <p:stCondLst>
                              <p:cond delay="26038"/>
                            </p:stCondLst>
                            <p:childTnLst>
                              <p:par>
                                <p:cTn id="71" presetID="3" presetClass="emph" presetSubtype="2" fill="hold" grpId="3" nodeType="afterEffect">
                                  <p:stCondLst>
                                    <p:cond delay="0"/>
                                  </p:stCondLst>
                                  <p:childTnLst>
                                    <p:animClr clrSpc="rgb" dir="cw">
                                      <p:cBhvr override="childStyle">
                                        <p:cTn id="72" dur="2000" fill="hold"/>
                                        <p:tgtEl>
                                          <p:spTgt spid="1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P spid="8" grpId="0" build="p"/>
      <p:bldP spid="8" grpId="1" build="allAtOnce"/>
      <p:bldP spid="10" grpId="0" build="p"/>
      <p:bldP spid="10" grpId="1" build="allAtOnce"/>
      <p:bldP spid="10" grpId="2" build="allAtOnce"/>
      <p:bldP spid="10" grpId="3"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E081255-9DCB-B9EB-EB54-6C1025F3B2A0}"/>
              </a:ext>
            </a:extLst>
          </p:cNvPr>
          <p:cNvPicPr>
            <a:picLocks noChangeAspect="1"/>
          </p:cNvPicPr>
          <p:nvPr/>
        </p:nvPicPr>
        <p:blipFill>
          <a:blip r:embed="rId2"/>
          <a:stretch>
            <a:fillRect/>
          </a:stretch>
        </p:blipFill>
        <p:spPr>
          <a:xfrm>
            <a:off x="0" y="-321012"/>
            <a:ext cx="12192000" cy="8608978"/>
          </a:xfrm>
          <a:prstGeom prst="rect">
            <a:avLst/>
          </a:prstGeom>
        </p:spPr>
      </p:pic>
      <p:sp>
        <p:nvSpPr>
          <p:cNvPr id="2" name="Titel 1">
            <a:extLst>
              <a:ext uri="{FF2B5EF4-FFF2-40B4-BE49-F238E27FC236}">
                <a16:creationId xmlns:a16="http://schemas.microsoft.com/office/drawing/2014/main" id="{9C564FFA-9DCF-058D-E13D-E070A48A0C86}"/>
              </a:ext>
            </a:extLst>
          </p:cNvPr>
          <p:cNvSpPr>
            <a:spLocks noGrp="1"/>
          </p:cNvSpPr>
          <p:nvPr>
            <p:ph type="title"/>
          </p:nvPr>
        </p:nvSpPr>
        <p:spPr>
          <a:xfrm>
            <a:off x="2862944" y="449104"/>
            <a:ext cx="5898502" cy="549271"/>
          </a:xfrm>
        </p:spPr>
        <p:txBody>
          <a:bodyPr>
            <a:normAutofit fontScale="90000"/>
          </a:bodyPr>
          <a:lstStyle/>
          <a:p>
            <a:r>
              <a:rPr lang="de-DE" dirty="0">
                <a:solidFill>
                  <a:srgbClr val="FFFF00"/>
                </a:solidFill>
              </a:rPr>
              <a:t>Was war dafür bitter nötig?</a:t>
            </a:r>
          </a:p>
        </p:txBody>
      </p:sp>
      <p:sp>
        <p:nvSpPr>
          <p:cNvPr id="3" name="Inhaltsplatzhalter 2">
            <a:extLst>
              <a:ext uri="{FF2B5EF4-FFF2-40B4-BE49-F238E27FC236}">
                <a16:creationId xmlns:a16="http://schemas.microsoft.com/office/drawing/2014/main" id="{7135CDBE-C7D5-85C2-6946-CFE211E76FF1}"/>
              </a:ext>
            </a:extLst>
          </p:cNvPr>
          <p:cNvSpPr>
            <a:spLocks noGrp="1"/>
          </p:cNvSpPr>
          <p:nvPr>
            <p:ph idx="1"/>
          </p:nvPr>
        </p:nvSpPr>
        <p:spPr>
          <a:xfrm>
            <a:off x="1482015" y="1825625"/>
            <a:ext cx="3136641" cy="4351338"/>
          </a:xfrm>
        </p:spPr>
        <p:txBody>
          <a:bodyPr/>
          <a:lstStyle/>
          <a:p>
            <a:pPr marL="514350" indent="-514350">
              <a:buAutoNum type="arabicPeriod"/>
            </a:pPr>
            <a:r>
              <a:rPr lang="de-DE" dirty="0"/>
              <a:t>Arduino Uno R3</a:t>
            </a:r>
          </a:p>
          <a:p>
            <a:pPr marL="514350" indent="-514350">
              <a:buAutoNum type="arabicPeriod"/>
            </a:pPr>
            <a:r>
              <a:rPr lang="de-DE" dirty="0"/>
              <a:t>Keypad</a:t>
            </a:r>
          </a:p>
          <a:p>
            <a:pPr marL="514350" indent="-514350">
              <a:buAutoNum type="arabicPeriod"/>
            </a:pPr>
            <a:r>
              <a:rPr lang="de-DE" dirty="0"/>
              <a:t>Servomotor</a:t>
            </a:r>
          </a:p>
          <a:p>
            <a:pPr marL="514350" indent="-514350">
              <a:buAutoNum type="arabicPeriod"/>
            </a:pPr>
            <a:r>
              <a:rPr lang="de-DE" dirty="0"/>
              <a:t>LCD-Display</a:t>
            </a:r>
          </a:p>
          <a:p>
            <a:pPr marL="514350" indent="-514350">
              <a:buAutoNum type="arabicPeriod"/>
            </a:pPr>
            <a:r>
              <a:rPr lang="de-DE" dirty="0" err="1"/>
              <a:t>Breadboard</a:t>
            </a:r>
            <a:endParaRPr lang="de-DE" dirty="0"/>
          </a:p>
          <a:p>
            <a:pPr marL="514350" indent="-514350">
              <a:buAutoNum type="arabicPeriod"/>
            </a:pPr>
            <a:r>
              <a:rPr lang="de-DE" dirty="0"/>
              <a:t>Potenziometer</a:t>
            </a:r>
          </a:p>
          <a:p>
            <a:pPr marL="514350" indent="-514350">
              <a:buAutoNum type="arabicPeriod"/>
            </a:pPr>
            <a:r>
              <a:rPr lang="de-DE" dirty="0" err="1"/>
              <a:t>Resistor</a:t>
            </a:r>
            <a:endParaRPr lang="de-DE" dirty="0"/>
          </a:p>
          <a:p>
            <a:pPr marL="514350" indent="-514350">
              <a:buAutoNum type="arabicPeriod"/>
            </a:pPr>
            <a:r>
              <a:rPr lang="de-DE" dirty="0"/>
              <a:t>Kabelsalat</a:t>
            </a:r>
          </a:p>
        </p:txBody>
      </p:sp>
      <p:sp>
        <p:nvSpPr>
          <p:cNvPr id="5" name="Inhaltsplatzhalter 2">
            <a:extLst>
              <a:ext uri="{FF2B5EF4-FFF2-40B4-BE49-F238E27FC236}">
                <a16:creationId xmlns:a16="http://schemas.microsoft.com/office/drawing/2014/main" id="{6B12236D-F53B-7351-2510-433C99D89979}"/>
              </a:ext>
            </a:extLst>
          </p:cNvPr>
          <p:cNvSpPr txBox="1">
            <a:spLocks/>
          </p:cNvSpPr>
          <p:nvPr/>
        </p:nvSpPr>
        <p:spPr>
          <a:xfrm>
            <a:off x="6807462" y="1825625"/>
            <a:ext cx="31366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9"/>
            </a:pPr>
            <a:r>
              <a:rPr lang="de-DE" dirty="0"/>
              <a:t>Arduino IDE</a:t>
            </a:r>
          </a:p>
          <a:p>
            <a:pPr marL="514350" indent="-514350">
              <a:buFont typeface="+mj-lt"/>
              <a:buAutoNum type="arabicPeriod" startAt="9"/>
            </a:pPr>
            <a:r>
              <a:rPr lang="de-DE" dirty="0"/>
              <a:t>Pappschachtel</a:t>
            </a:r>
          </a:p>
          <a:p>
            <a:pPr marL="514350" indent="-514350">
              <a:buFont typeface="+mj-lt"/>
              <a:buAutoNum type="arabicPeriod" startAt="9"/>
            </a:pPr>
            <a:r>
              <a:rPr lang="de-DE" dirty="0"/>
              <a:t>Cuttermesser</a:t>
            </a:r>
          </a:p>
          <a:p>
            <a:pPr marL="514350" indent="-514350">
              <a:buFont typeface="+mj-lt"/>
              <a:buAutoNum type="arabicPeriod" startAt="9"/>
            </a:pPr>
            <a:r>
              <a:rPr lang="de-DE" dirty="0"/>
              <a:t>Schrauben</a:t>
            </a:r>
          </a:p>
          <a:p>
            <a:pPr marL="514350" indent="-514350">
              <a:buFont typeface="+mj-lt"/>
              <a:buAutoNum type="arabicPeriod" startAt="9"/>
            </a:pPr>
            <a:r>
              <a:rPr lang="de-DE" dirty="0"/>
              <a:t>Klebeband</a:t>
            </a:r>
          </a:p>
          <a:p>
            <a:pPr marL="514350" indent="-514350">
              <a:buFont typeface="+mj-lt"/>
              <a:buAutoNum type="arabicPeriod" startAt="9"/>
            </a:pPr>
            <a:r>
              <a:rPr lang="de-DE" dirty="0"/>
              <a:t>Kaffee</a:t>
            </a:r>
          </a:p>
          <a:p>
            <a:pPr marL="514350" indent="-514350">
              <a:buFont typeface="+mj-lt"/>
              <a:buAutoNum type="arabicPeriod" startAt="9"/>
            </a:pPr>
            <a:r>
              <a:rPr lang="de-DE" dirty="0"/>
              <a:t>Geduld</a:t>
            </a:r>
          </a:p>
          <a:p>
            <a:pPr marL="514350" indent="-514350">
              <a:buFont typeface="+mj-lt"/>
              <a:buAutoNum type="arabicPeriod" startAt="9"/>
            </a:pPr>
            <a:r>
              <a:rPr lang="de-DE" dirty="0"/>
              <a:t>Mehr Zeit</a:t>
            </a:r>
          </a:p>
          <a:p>
            <a:pPr marL="514350" indent="-514350">
              <a:buFont typeface="+mj-lt"/>
              <a:buAutoNum type="arabicPeriod" startAt="9"/>
            </a:pPr>
            <a:endParaRPr lang="de-DE" dirty="0"/>
          </a:p>
          <a:p>
            <a:pPr marL="514350" indent="-514350">
              <a:buFont typeface="+mj-lt"/>
              <a:buAutoNum type="arabicPeriod" startAt="9"/>
            </a:pPr>
            <a:endParaRPr lang="de-DE" dirty="0"/>
          </a:p>
        </p:txBody>
      </p:sp>
      <p:sp>
        <p:nvSpPr>
          <p:cNvPr id="8" name="Foliennummernplatzhalter 7">
            <a:extLst>
              <a:ext uri="{FF2B5EF4-FFF2-40B4-BE49-F238E27FC236}">
                <a16:creationId xmlns:a16="http://schemas.microsoft.com/office/drawing/2014/main" id="{1D7A12EE-C0E0-B2EE-6FB4-E18B8693AE71}"/>
              </a:ext>
            </a:extLst>
          </p:cNvPr>
          <p:cNvSpPr>
            <a:spLocks noGrp="1"/>
          </p:cNvSpPr>
          <p:nvPr>
            <p:ph type="sldNum" sz="quarter" idx="12"/>
          </p:nvPr>
        </p:nvSpPr>
        <p:spPr/>
        <p:txBody>
          <a:bodyPr/>
          <a:lstStyle/>
          <a:p>
            <a:fld id="{CA8ACC0C-D6D1-41F7-AE98-C7583942C04D}" type="slidenum">
              <a:rPr lang="de-DE" smtClean="0"/>
              <a:t>3</a:t>
            </a:fld>
            <a:endParaRPr lang="de-DE"/>
          </a:p>
        </p:txBody>
      </p:sp>
    </p:spTree>
    <p:extLst>
      <p:ext uri="{BB962C8B-B14F-4D97-AF65-F5344CB8AC3E}">
        <p14:creationId xmlns:p14="http://schemas.microsoft.com/office/powerpoint/2010/main" val="129853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ntr" presetSubtype="1" fill="hold" grpId="0" nodeType="after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par>
                          <p:cTn id="13" fill="hold">
                            <p:stCondLst>
                              <p:cond delay="1750"/>
                            </p:stCondLst>
                            <p:childTnLst>
                              <p:par>
                                <p:cTn id="14" presetID="22" presetClass="entr" presetSubtype="1" fill="hold" grpId="0"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par>
                          <p:cTn id="17" fill="hold">
                            <p:stCondLst>
                              <p:cond delay="2500"/>
                            </p:stCondLst>
                            <p:childTnLst>
                              <p:par>
                                <p:cTn id="18" presetID="22" presetClass="entr" presetSubtype="1" fill="hold" grpId="0" nodeType="afterEffect">
                                  <p:stCondLst>
                                    <p:cond delay="25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up)">
                                      <p:cBhvr>
                                        <p:cTn id="20" dur="500"/>
                                        <p:tgtEl>
                                          <p:spTgt spid="3">
                                            <p:txEl>
                                              <p:pRg st="2" end="2"/>
                                            </p:txEl>
                                          </p:spTgt>
                                        </p:tgtEl>
                                      </p:cBhvr>
                                    </p:animEffect>
                                  </p:childTnLst>
                                </p:cTn>
                              </p:par>
                            </p:childTnLst>
                          </p:cTn>
                        </p:par>
                        <p:par>
                          <p:cTn id="21" fill="hold">
                            <p:stCondLst>
                              <p:cond delay="3250"/>
                            </p:stCondLst>
                            <p:childTnLst>
                              <p:par>
                                <p:cTn id="22" presetID="22" presetClass="entr" presetSubtype="1" fill="hold" grpId="0" nodeType="afterEffect">
                                  <p:stCondLst>
                                    <p:cond delay="25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up)">
                                      <p:cBhvr>
                                        <p:cTn id="24" dur="500"/>
                                        <p:tgtEl>
                                          <p:spTgt spid="3">
                                            <p:txEl>
                                              <p:pRg st="3" end="3"/>
                                            </p:txEl>
                                          </p:spTgt>
                                        </p:tgtEl>
                                      </p:cBhvr>
                                    </p:animEffect>
                                  </p:childTnLst>
                                </p:cTn>
                              </p:par>
                            </p:childTnLst>
                          </p:cTn>
                        </p:par>
                        <p:par>
                          <p:cTn id="25" fill="hold">
                            <p:stCondLst>
                              <p:cond delay="4000"/>
                            </p:stCondLst>
                            <p:childTnLst>
                              <p:par>
                                <p:cTn id="26" presetID="22" presetClass="entr" presetSubtype="1" fill="hold" grpId="0" nodeType="afterEffect">
                                  <p:stCondLst>
                                    <p:cond delay="25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up)">
                                      <p:cBhvr>
                                        <p:cTn id="28" dur="500"/>
                                        <p:tgtEl>
                                          <p:spTgt spid="3">
                                            <p:txEl>
                                              <p:pRg st="4" end="4"/>
                                            </p:txEl>
                                          </p:spTgt>
                                        </p:tgtEl>
                                      </p:cBhvr>
                                    </p:animEffect>
                                  </p:childTnLst>
                                </p:cTn>
                              </p:par>
                            </p:childTnLst>
                          </p:cTn>
                        </p:par>
                        <p:par>
                          <p:cTn id="29" fill="hold">
                            <p:stCondLst>
                              <p:cond delay="4750"/>
                            </p:stCondLst>
                            <p:childTnLst>
                              <p:par>
                                <p:cTn id="30" presetID="22" presetClass="entr" presetSubtype="1" fill="hold" grpId="0" nodeType="afterEffect">
                                  <p:stCondLst>
                                    <p:cond delay="25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par>
                          <p:cTn id="33" fill="hold">
                            <p:stCondLst>
                              <p:cond delay="5500"/>
                            </p:stCondLst>
                            <p:childTnLst>
                              <p:par>
                                <p:cTn id="34" presetID="22" presetClass="entr" presetSubtype="1" fill="hold" grpId="0" nodeType="afterEffect">
                                  <p:stCondLst>
                                    <p:cond delay="25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up)">
                                      <p:cBhvr>
                                        <p:cTn id="36" dur="500"/>
                                        <p:tgtEl>
                                          <p:spTgt spid="3">
                                            <p:txEl>
                                              <p:pRg st="6" end="6"/>
                                            </p:txEl>
                                          </p:spTgt>
                                        </p:tgtEl>
                                      </p:cBhvr>
                                    </p:animEffect>
                                  </p:childTnLst>
                                </p:cTn>
                              </p:par>
                            </p:childTnLst>
                          </p:cTn>
                        </p:par>
                        <p:par>
                          <p:cTn id="37" fill="hold">
                            <p:stCondLst>
                              <p:cond delay="6250"/>
                            </p:stCondLst>
                            <p:childTnLst>
                              <p:par>
                                <p:cTn id="38" presetID="22" presetClass="entr" presetSubtype="1" fill="hold" grpId="0" nodeType="afterEffect">
                                  <p:stCondLst>
                                    <p:cond delay="25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up)">
                                      <p:cBhvr>
                                        <p:cTn id="40" dur="500"/>
                                        <p:tgtEl>
                                          <p:spTgt spid="3">
                                            <p:txEl>
                                              <p:pRg st="7" end="7"/>
                                            </p:txEl>
                                          </p:spTgt>
                                        </p:tgtEl>
                                      </p:cBhvr>
                                    </p:animEffect>
                                  </p:childTnLst>
                                </p:cTn>
                              </p:par>
                            </p:childTnLst>
                          </p:cTn>
                        </p:par>
                        <p:par>
                          <p:cTn id="41" fill="hold">
                            <p:stCondLst>
                              <p:cond delay="7000"/>
                            </p:stCondLst>
                            <p:childTnLst>
                              <p:par>
                                <p:cTn id="42" presetID="22" presetClass="entr" presetSubtype="1" fill="hold" grpId="0" nodeType="afterEffect">
                                  <p:stCondLst>
                                    <p:cond delay="250"/>
                                  </p:stCondLst>
                                  <p:childTnLst>
                                    <p:set>
                                      <p:cBhvr>
                                        <p:cTn id="43" dur="1" fill="hold">
                                          <p:stCondLst>
                                            <p:cond delay="0"/>
                                          </p:stCondLst>
                                        </p:cTn>
                                        <p:tgtEl>
                                          <p:spTgt spid="5">
                                            <p:txEl>
                                              <p:pRg st="0" end="0"/>
                                            </p:txEl>
                                          </p:spTgt>
                                        </p:tgtEl>
                                        <p:attrNameLst>
                                          <p:attrName>style.visibility</p:attrName>
                                        </p:attrNameLst>
                                      </p:cBhvr>
                                      <p:to>
                                        <p:strVal val="visible"/>
                                      </p:to>
                                    </p:set>
                                    <p:animEffect transition="in" filter="wipe(up)">
                                      <p:cBhvr>
                                        <p:cTn id="44" dur="500"/>
                                        <p:tgtEl>
                                          <p:spTgt spid="5">
                                            <p:txEl>
                                              <p:pRg st="0" end="0"/>
                                            </p:txEl>
                                          </p:spTgt>
                                        </p:tgtEl>
                                      </p:cBhvr>
                                    </p:animEffect>
                                  </p:childTnLst>
                                </p:cTn>
                              </p:par>
                            </p:childTnLst>
                          </p:cTn>
                        </p:par>
                        <p:par>
                          <p:cTn id="45" fill="hold">
                            <p:stCondLst>
                              <p:cond delay="7750"/>
                            </p:stCondLst>
                            <p:childTnLst>
                              <p:par>
                                <p:cTn id="46" presetID="22" presetClass="entr" presetSubtype="1" fill="hold" grpId="0" nodeType="afterEffect">
                                  <p:stCondLst>
                                    <p:cond delay="250"/>
                                  </p:stCondLst>
                                  <p:childTnLst>
                                    <p:set>
                                      <p:cBhvr>
                                        <p:cTn id="47" dur="1" fill="hold">
                                          <p:stCondLst>
                                            <p:cond delay="0"/>
                                          </p:stCondLst>
                                        </p:cTn>
                                        <p:tgtEl>
                                          <p:spTgt spid="5">
                                            <p:txEl>
                                              <p:pRg st="1" end="1"/>
                                            </p:txEl>
                                          </p:spTgt>
                                        </p:tgtEl>
                                        <p:attrNameLst>
                                          <p:attrName>style.visibility</p:attrName>
                                        </p:attrNameLst>
                                      </p:cBhvr>
                                      <p:to>
                                        <p:strVal val="visible"/>
                                      </p:to>
                                    </p:set>
                                    <p:animEffect transition="in" filter="wipe(up)">
                                      <p:cBhvr>
                                        <p:cTn id="48" dur="500"/>
                                        <p:tgtEl>
                                          <p:spTgt spid="5">
                                            <p:txEl>
                                              <p:pRg st="1" end="1"/>
                                            </p:txEl>
                                          </p:spTgt>
                                        </p:tgtEl>
                                      </p:cBhvr>
                                    </p:animEffect>
                                  </p:childTnLst>
                                </p:cTn>
                              </p:par>
                            </p:childTnLst>
                          </p:cTn>
                        </p:par>
                        <p:par>
                          <p:cTn id="49" fill="hold">
                            <p:stCondLst>
                              <p:cond delay="8500"/>
                            </p:stCondLst>
                            <p:childTnLst>
                              <p:par>
                                <p:cTn id="50" presetID="22" presetClass="entr" presetSubtype="1" fill="hold" grpId="0" nodeType="afterEffect">
                                  <p:stCondLst>
                                    <p:cond delay="25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up)">
                                      <p:cBhvr>
                                        <p:cTn id="52" dur="500"/>
                                        <p:tgtEl>
                                          <p:spTgt spid="5">
                                            <p:txEl>
                                              <p:pRg st="2" end="2"/>
                                            </p:txEl>
                                          </p:spTgt>
                                        </p:tgtEl>
                                      </p:cBhvr>
                                    </p:animEffect>
                                  </p:childTnLst>
                                </p:cTn>
                              </p:par>
                            </p:childTnLst>
                          </p:cTn>
                        </p:par>
                        <p:par>
                          <p:cTn id="53" fill="hold">
                            <p:stCondLst>
                              <p:cond delay="9250"/>
                            </p:stCondLst>
                            <p:childTnLst>
                              <p:par>
                                <p:cTn id="54" presetID="22" presetClass="entr" presetSubtype="1" fill="hold" grpId="0" nodeType="afterEffect">
                                  <p:stCondLst>
                                    <p:cond delay="25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wipe(up)">
                                      <p:cBhvr>
                                        <p:cTn id="56" dur="500"/>
                                        <p:tgtEl>
                                          <p:spTgt spid="5">
                                            <p:txEl>
                                              <p:pRg st="3" end="3"/>
                                            </p:txEl>
                                          </p:spTgt>
                                        </p:tgtEl>
                                      </p:cBhvr>
                                    </p:animEffect>
                                  </p:childTnLst>
                                </p:cTn>
                              </p:par>
                            </p:childTnLst>
                          </p:cTn>
                        </p:par>
                        <p:par>
                          <p:cTn id="57" fill="hold">
                            <p:stCondLst>
                              <p:cond delay="10000"/>
                            </p:stCondLst>
                            <p:childTnLst>
                              <p:par>
                                <p:cTn id="58" presetID="22" presetClass="entr" presetSubtype="1" fill="hold" grpId="0" nodeType="afterEffect">
                                  <p:stCondLst>
                                    <p:cond delay="250"/>
                                  </p:stCondLst>
                                  <p:childTnLst>
                                    <p:set>
                                      <p:cBhvr>
                                        <p:cTn id="59" dur="1" fill="hold">
                                          <p:stCondLst>
                                            <p:cond delay="0"/>
                                          </p:stCondLst>
                                        </p:cTn>
                                        <p:tgtEl>
                                          <p:spTgt spid="5">
                                            <p:txEl>
                                              <p:pRg st="4" end="4"/>
                                            </p:txEl>
                                          </p:spTgt>
                                        </p:tgtEl>
                                        <p:attrNameLst>
                                          <p:attrName>style.visibility</p:attrName>
                                        </p:attrNameLst>
                                      </p:cBhvr>
                                      <p:to>
                                        <p:strVal val="visible"/>
                                      </p:to>
                                    </p:set>
                                    <p:animEffect transition="in" filter="wipe(up)">
                                      <p:cBhvr>
                                        <p:cTn id="60" dur="500"/>
                                        <p:tgtEl>
                                          <p:spTgt spid="5">
                                            <p:txEl>
                                              <p:pRg st="4" end="4"/>
                                            </p:txEl>
                                          </p:spTgt>
                                        </p:tgtEl>
                                      </p:cBhvr>
                                    </p:animEffect>
                                  </p:childTnLst>
                                </p:cTn>
                              </p:par>
                            </p:childTnLst>
                          </p:cTn>
                        </p:par>
                        <p:par>
                          <p:cTn id="61" fill="hold">
                            <p:stCondLst>
                              <p:cond delay="10750"/>
                            </p:stCondLst>
                            <p:childTnLst>
                              <p:par>
                                <p:cTn id="62" presetID="22" presetClass="entr" presetSubtype="1" fill="hold" grpId="0" nodeType="afterEffect">
                                  <p:stCondLst>
                                    <p:cond delay="250"/>
                                  </p:stCondLst>
                                  <p:childTnLst>
                                    <p:set>
                                      <p:cBhvr>
                                        <p:cTn id="63" dur="1" fill="hold">
                                          <p:stCondLst>
                                            <p:cond delay="0"/>
                                          </p:stCondLst>
                                        </p:cTn>
                                        <p:tgtEl>
                                          <p:spTgt spid="5">
                                            <p:txEl>
                                              <p:pRg st="5" end="5"/>
                                            </p:txEl>
                                          </p:spTgt>
                                        </p:tgtEl>
                                        <p:attrNameLst>
                                          <p:attrName>style.visibility</p:attrName>
                                        </p:attrNameLst>
                                      </p:cBhvr>
                                      <p:to>
                                        <p:strVal val="visible"/>
                                      </p:to>
                                    </p:set>
                                    <p:animEffect transition="in" filter="wipe(up)">
                                      <p:cBhvr>
                                        <p:cTn id="64" dur="500"/>
                                        <p:tgtEl>
                                          <p:spTgt spid="5">
                                            <p:txEl>
                                              <p:pRg st="5" end="5"/>
                                            </p:txEl>
                                          </p:spTgt>
                                        </p:tgtEl>
                                      </p:cBhvr>
                                    </p:animEffect>
                                  </p:childTnLst>
                                </p:cTn>
                              </p:par>
                            </p:childTnLst>
                          </p:cTn>
                        </p:par>
                        <p:par>
                          <p:cTn id="65" fill="hold">
                            <p:stCondLst>
                              <p:cond delay="11500"/>
                            </p:stCondLst>
                            <p:childTnLst>
                              <p:par>
                                <p:cTn id="66" presetID="22" presetClass="entr" presetSubtype="1" fill="hold" grpId="0" nodeType="afterEffect">
                                  <p:stCondLst>
                                    <p:cond delay="250"/>
                                  </p:stCondLst>
                                  <p:childTnLst>
                                    <p:set>
                                      <p:cBhvr>
                                        <p:cTn id="67" dur="1" fill="hold">
                                          <p:stCondLst>
                                            <p:cond delay="0"/>
                                          </p:stCondLst>
                                        </p:cTn>
                                        <p:tgtEl>
                                          <p:spTgt spid="5">
                                            <p:txEl>
                                              <p:pRg st="6" end="6"/>
                                            </p:txEl>
                                          </p:spTgt>
                                        </p:tgtEl>
                                        <p:attrNameLst>
                                          <p:attrName>style.visibility</p:attrName>
                                        </p:attrNameLst>
                                      </p:cBhvr>
                                      <p:to>
                                        <p:strVal val="visible"/>
                                      </p:to>
                                    </p:set>
                                    <p:animEffect transition="in" filter="wipe(up)">
                                      <p:cBhvr>
                                        <p:cTn id="68" dur="500"/>
                                        <p:tgtEl>
                                          <p:spTgt spid="5">
                                            <p:txEl>
                                              <p:pRg st="6" end="6"/>
                                            </p:txEl>
                                          </p:spTgt>
                                        </p:tgtEl>
                                      </p:cBhvr>
                                    </p:animEffect>
                                  </p:childTnLst>
                                </p:cTn>
                              </p:par>
                            </p:childTnLst>
                          </p:cTn>
                        </p:par>
                        <p:par>
                          <p:cTn id="69" fill="hold">
                            <p:stCondLst>
                              <p:cond delay="12250"/>
                            </p:stCondLst>
                            <p:childTnLst>
                              <p:par>
                                <p:cTn id="70" presetID="22" presetClass="entr" presetSubtype="1" fill="hold" grpId="0" nodeType="afterEffect">
                                  <p:stCondLst>
                                    <p:cond delay="250"/>
                                  </p:stCondLst>
                                  <p:childTnLst>
                                    <p:set>
                                      <p:cBhvr>
                                        <p:cTn id="71" dur="1" fill="hold">
                                          <p:stCondLst>
                                            <p:cond delay="0"/>
                                          </p:stCondLst>
                                        </p:cTn>
                                        <p:tgtEl>
                                          <p:spTgt spid="5">
                                            <p:txEl>
                                              <p:pRg st="7" end="7"/>
                                            </p:txEl>
                                          </p:spTgt>
                                        </p:tgtEl>
                                        <p:attrNameLst>
                                          <p:attrName>style.visibility</p:attrName>
                                        </p:attrNameLst>
                                      </p:cBhvr>
                                      <p:to>
                                        <p:strVal val="visible"/>
                                      </p:to>
                                    </p:set>
                                    <p:animEffect transition="in" filter="wipe(up)">
                                      <p:cBhvr>
                                        <p:cTn id="7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653F9B-82A2-C5F1-1F4B-B7F3971C3693}"/>
              </a:ext>
            </a:extLst>
          </p:cNvPr>
          <p:cNvSpPr>
            <a:spLocks noGrp="1"/>
          </p:cNvSpPr>
          <p:nvPr>
            <p:ph type="title"/>
          </p:nvPr>
        </p:nvSpPr>
        <p:spPr/>
        <p:txBody>
          <a:bodyPr/>
          <a:lstStyle/>
          <a:p>
            <a:endParaRPr lang="de-DE"/>
          </a:p>
        </p:txBody>
      </p:sp>
      <p:pic>
        <p:nvPicPr>
          <p:cNvPr id="4" name="Grafik 3">
            <a:extLst>
              <a:ext uri="{FF2B5EF4-FFF2-40B4-BE49-F238E27FC236}">
                <a16:creationId xmlns:a16="http://schemas.microsoft.com/office/drawing/2014/main" id="{454FA86E-FAAF-0A3D-8A93-C2E7D7954975}"/>
              </a:ext>
            </a:extLst>
          </p:cNvPr>
          <p:cNvPicPr>
            <a:picLocks noChangeAspect="1"/>
          </p:cNvPicPr>
          <p:nvPr/>
        </p:nvPicPr>
        <p:blipFill>
          <a:blip r:embed="rId2"/>
          <a:stretch>
            <a:fillRect/>
          </a:stretch>
        </p:blipFill>
        <p:spPr>
          <a:xfrm>
            <a:off x="0" y="-321012"/>
            <a:ext cx="12192000" cy="8608978"/>
          </a:xfrm>
          <a:prstGeom prst="rect">
            <a:avLst/>
          </a:prstGeom>
        </p:spPr>
      </p:pic>
      <p:pic>
        <p:nvPicPr>
          <p:cNvPr id="10" name="Grafik 9">
            <a:extLst>
              <a:ext uri="{FF2B5EF4-FFF2-40B4-BE49-F238E27FC236}">
                <a16:creationId xmlns:a16="http://schemas.microsoft.com/office/drawing/2014/main" id="{FA5B6A63-23FD-EA4C-2C12-81CF3A1A4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5" y="4203564"/>
            <a:ext cx="12036287" cy="2028960"/>
          </a:xfrm>
          <a:prstGeom prst="rect">
            <a:avLst/>
          </a:prstGeom>
        </p:spPr>
      </p:pic>
      <p:sp>
        <p:nvSpPr>
          <p:cNvPr id="12" name="Textfeld 11">
            <a:extLst>
              <a:ext uri="{FF2B5EF4-FFF2-40B4-BE49-F238E27FC236}">
                <a16:creationId xmlns:a16="http://schemas.microsoft.com/office/drawing/2014/main" id="{1EB43BBD-1696-C55B-5CE2-31F61F5B3822}"/>
              </a:ext>
            </a:extLst>
          </p:cNvPr>
          <p:cNvSpPr txBox="1"/>
          <p:nvPr/>
        </p:nvSpPr>
        <p:spPr>
          <a:xfrm>
            <a:off x="2991879" y="378086"/>
            <a:ext cx="8027573" cy="646331"/>
          </a:xfrm>
          <a:prstGeom prst="rect">
            <a:avLst/>
          </a:prstGeom>
          <a:noFill/>
        </p:spPr>
        <p:txBody>
          <a:bodyPr wrap="square" rtlCol="0">
            <a:spAutoFit/>
          </a:bodyPr>
          <a:lstStyle/>
          <a:p>
            <a:r>
              <a:rPr lang="de-DE" sz="3600" dirty="0">
                <a:solidFill>
                  <a:srgbClr val="FFFF00"/>
                </a:solidFill>
              </a:rPr>
              <a:t>Wie hoch sind denn die Kosten gewesen?</a:t>
            </a:r>
          </a:p>
        </p:txBody>
      </p:sp>
      <p:sp>
        <p:nvSpPr>
          <p:cNvPr id="13" name="Textfeld 12">
            <a:extLst>
              <a:ext uri="{FF2B5EF4-FFF2-40B4-BE49-F238E27FC236}">
                <a16:creationId xmlns:a16="http://schemas.microsoft.com/office/drawing/2014/main" id="{9DA8623D-3B0D-F089-0069-6D0DDAD80376}"/>
              </a:ext>
            </a:extLst>
          </p:cNvPr>
          <p:cNvSpPr txBox="1"/>
          <p:nvPr/>
        </p:nvSpPr>
        <p:spPr>
          <a:xfrm>
            <a:off x="2991879" y="1903445"/>
            <a:ext cx="7057189" cy="1569660"/>
          </a:xfrm>
          <a:prstGeom prst="rect">
            <a:avLst/>
          </a:prstGeom>
          <a:noFill/>
        </p:spPr>
        <p:txBody>
          <a:bodyPr wrap="square" rtlCol="0">
            <a:spAutoFit/>
          </a:bodyPr>
          <a:lstStyle/>
          <a:p>
            <a:r>
              <a:rPr lang="de-DE" sz="9600" b="1" dirty="0">
                <a:solidFill>
                  <a:srgbClr val="FF0000"/>
                </a:solidFill>
              </a:rPr>
              <a:t>Who cares?</a:t>
            </a:r>
          </a:p>
        </p:txBody>
      </p:sp>
      <p:sp>
        <p:nvSpPr>
          <p:cNvPr id="14" name="Foliennummernplatzhalter 13">
            <a:extLst>
              <a:ext uri="{FF2B5EF4-FFF2-40B4-BE49-F238E27FC236}">
                <a16:creationId xmlns:a16="http://schemas.microsoft.com/office/drawing/2014/main" id="{D7B2BCDE-8BAA-51BF-5737-F78FFEE76267}"/>
              </a:ext>
            </a:extLst>
          </p:cNvPr>
          <p:cNvSpPr>
            <a:spLocks noGrp="1"/>
          </p:cNvSpPr>
          <p:nvPr>
            <p:ph type="sldNum" sz="quarter" idx="12"/>
          </p:nvPr>
        </p:nvSpPr>
        <p:spPr/>
        <p:txBody>
          <a:bodyPr/>
          <a:lstStyle/>
          <a:p>
            <a:fld id="{CA8ACC0C-D6D1-41F7-AE98-C7583942C04D}" type="slidenum">
              <a:rPr lang="de-DE" smtClean="0"/>
              <a:t>4</a:t>
            </a:fld>
            <a:endParaRPr lang="de-DE"/>
          </a:p>
        </p:txBody>
      </p:sp>
    </p:spTree>
    <p:extLst>
      <p:ext uri="{BB962C8B-B14F-4D97-AF65-F5344CB8AC3E}">
        <p14:creationId xmlns:p14="http://schemas.microsoft.com/office/powerpoint/2010/main" val="224122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6" presetClass="entr" presetSubtype="21" fill="hold" grpId="0" nodeType="after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1000"/>
                                        <p:tgtEl>
                                          <p:spTgt spid="13"/>
                                        </p:tgtEl>
                                      </p:cBhvr>
                                    </p:animEffect>
                                  </p:childTnLst>
                                </p:cTn>
                              </p:par>
                            </p:childTnLst>
                          </p:cTn>
                        </p:par>
                        <p:par>
                          <p:cTn id="13" fill="hold">
                            <p:stCondLst>
                              <p:cond delay="2750"/>
                            </p:stCondLst>
                            <p:childTnLst>
                              <p:par>
                                <p:cTn id="14" presetID="10"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1F8E248-BB5A-2ACC-E94A-D593A7406CD3}"/>
              </a:ext>
            </a:extLst>
          </p:cNvPr>
          <p:cNvPicPr>
            <a:picLocks noChangeAspect="1"/>
          </p:cNvPicPr>
          <p:nvPr/>
        </p:nvPicPr>
        <p:blipFill>
          <a:blip r:embed="rId2"/>
          <a:stretch>
            <a:fillRect/>
          </a:stretch>
        </p:blipFill>
        <p:spPr>
          <a:xfrm>
            <a:off x="0" y="-321012"/>
            <a:ext cx="12192000" cy="8608978"/>
          </a:xfrm>
          <a:prstGeom prst="rect">
            <a:avLst/>
          </a:prstGeom>
        </p:spPr>
      </p:pic>
      <p:pic>
        <p:nvPicPr>
          <p:cNvPr id="5" name="Grafik 4" descr="&#10;Ein Bild, das Text, Elektronik enthält.">
            <a:extLst>
              <a:ext uri="{FF2B5EF4-FFF2-40B4-BE49-F238E27FC236}">
                <a16:creationId xmlns:a16="http://schemas.microsoft.com/office/drawing/2014/main" id="{C08A9C06-F6F4-7FF8-1080-30CD7278A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091" y="978592"/>
            <a:ext cx="8225457" cy="5655066"/>
          </a:xfrm>
          <a:prstGeom prst="rect">
            <a:avLst/>
          </a:prstGeom>
        </p:spPr>
      </p:pic>
      <p:sp>
        <p:nvSpPr>
          <p:cNvPr id="6" name="Textfeld 5">
            <a:extLst>
              <a:ext uri="{FF2B5EF4-FFF2-40B4-BE49-F238E27FC236}">
                <a16:creationId xmlns:a16="http://schemas.microsoft.com/office/drawing/2014/main" id="{7B1EC16D-C787-83A7-0C4D-B33724474496}"/>
              </a:ext>
            </a:extLst>
          </p:cNvPr>
          <p:cNvSpPr txBox="1"/>
          <p:nvPr/>
        </p:nvSpPr>
        <p:spPr>
          <a:xfrm>
            <a:off x="4843620" y="289756"/>
            <a:ext cx="4814594" cy="707886"/>
          </a:xfrm>
          <a:prstGeom prst="rect">
            <a:avLst/>
          </a:prstGeom>
          <a:noFill/>
        </p:spPr>
        <p:txBody>
          <a:bodyPr wrap="square" rtlCol="0">
            <a:spAutoFit/>
          </a:bodyPr>
          <a:lstStyle/>
          <a:p>
            <a:r>
              <a:rPr lang="de-DE" sz="4000" b="1" dirty="0">
                <a:solidFill>
                  <a:srgbClr val="FFFF00"/>
                </a:solidFill>
              </a:rPr>
              <a:t>So war es gedacht..</a:t>
            </a:r>
          </a:p>
        </p:txBody>
      </p:sp>
      <p:sp>
        <p:nvSpPr>
          <p:cNvPr id="8" name="Foliennummernplatzhalter 7">
            <a:extLst>
              <a:ext uri="{FF2B5EF4-FFF2-40B4-BE49-F238E27FC236}">
                <a16:creationId xmlns:a16="http://schemas.microsoft.com/office/drawing/2014/main" id="{4D4D43A1-36DA-E422-391F-1C701FE6FDB5}"/>
              </a:ext>
            </a:extLst>
          </p:cNvPr>
          <p:cNvSpPr>
            <a:spLocks noGrp="1"/>
          </p:cNvSpPr>
          <p:nvPr>
            <p:ph type="sldNum" sz="quarter" idx="12"/>
          </p:nvPr>
        </p:nvSpPr>
        <p:spPr/>
        <p:txBody>
          <a:bodyPr/>
          <a:lstStyle/>
          <a:p>
            <a:fld id="{CA8ACC0C-D6D1-41F7-AE98-C7583942C04D}" type="slidenum">
              <a:rPr lang="de-DE" smtClean="0"/>
              <a:t>5</a:t>
            </a:fld>
            <a:endParaRPr lang="de-DE"/>
          </a:p>
        </p:txBody>
      </p:sp>
    </p:spTree>
    <p:extLst>
      <p:ext uri="{BB962C8B-B14F-4D97-AF65-F5344CB8AC3E}">
        <p14:creationId xmlns:p14="http://schemas.microsoft.com/office/powerpoint/2010/main" val="340778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nodeType="after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69D3657-9FD2-D961-5492-0CE3A79DD2AE}"/>
              </a:ext>
            </a:extLst>
          </p:cNvPr>
          <p:cNvPicPr>
            <a:picLocks noChangeAspect="1"/>
          </p:cNvPicPr>
          <p:nvPr/>
        </p:nvPicPr>
        <p:blipFill>
          <a:blip r:embed="rId2"/>
          <a:stretch>
            <a:fillRect/>
          </a:stretch>
        </p:blipFill>
        <p:spPr>
          <a:xfrm>
            <a:off x="0" y="-321012"/>
            <a:ext cx="12192000" cy="8608978"/>
          </a:xfrm>
          <a:prstGeom prst="rect">
            <a:avLst/>
          </a:prstGeom>
        </p:spPr>
      </p:pic>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fik 4">
            <a:extLst>
              <a:ext uri="{FF2B5EF4-FFF2-40B4-BE49-F238E27FC236}">
                <a16:creationId xmlns:a16="http://schemas.microsoft.com/office/drawing/2014/main" id="{6532F028-C24F-6391-9D19-EF8B1318D56D}"/>
              </a:ext>
            </a:extLst>
          </p:cNvPr>
          <p:cNvPicPr>
            <a:picLocks noChangeAspect="1"/>
          </p:cNvPicPr>
          <p:nvPr/>
        </p:nvPicPr>
        <p:blipFill rotWithShape="1">
          <a:blip r:embed="rId3">
            <a:extLst>
              <a:ext uri="{28A0092B-C50C-407E-A947-70E740481C1C}">
                <a14:useLocalDpi xmlns:a14="http://schemas.microsoft.com/office/drawing/2010/main" val="0"/>
              </a:ext>
            </a:extLst>
          </a:blip>
          <a:srcRect t="25014"/>
          <a:stretch/>
        </p:blipFill>
        <p:spPr>
          <a:xfrm>
            <a:off x="-1504" y="0"/>
            <a:ext cx="12191980" cy="6856718"/>
          </a:xfrm>
          <a:prstGeom prst="rect">
            <a:avLst/>
          </a:prstGeom>
        </p:spPr>
      </p:pic>
      <p:sp>
        <p:nvSpPr>
          <p:cNvPr id="6" name="Textfeld 5">
            <a:extLst>
              <a:ext uri="{FF2B5EF4-FFF2-40B4-BE49-F238E27FC236}">
                <a16:creationId xmlns:a16="http://schemas.microsoft.com/office/drawing/2014/main" id="{456CD687-E01C-C6B5-62AE-8B372D7113BD}"/>
              </a:ext>
            </a:extLst>
          </p:cNvPr>
          <p:cNvSpPr txBox="1"/>
          <p:nvPr/>
        </p:nvSpPr>
        <p:spPr>
          <a:xfrm>
            <a:off x="8789439" y="3278218"/>
            <a:ext cx="2855166" cy="2862322"/>
          </a:xfrm>
          <a:prstGeom prst="rect">
            <a:avLst/>
          </a:prstGeom>
          <a:noFill/>
        </p:spPr>
        <p:txBody>
          <a:bodyPr wrap="square" rtlCol="0">
            <a:spAutoFit/>
          </a:bodyPr>
          <a:lstStyle/>
          <a:p>
            <a:pPr algn="ctr"/>
            <a:r>
              <a:rPr lang="de-DE" sz="6000" b="1" dirty="0">
                <a:solidFill>
                  <a:srgbClr val="FFC000"/>
                </a:solidFill>
              </a:rPr>
              <a:t>So sah es dann aus</a:t>
            </a:r>
          </a:p>
        </p:txBody>
      </p:sp>
    </p:spTree>
    <p:extLst>
      <p:ext uri="{BB962C8B-B14F-4D97-AF65-F5344CB8AC3E}">
        <p14:creationId xmlns:p14="http://schemas.microsoft.com/office/powerpoint/2010/main" val="419914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E1C6851-5CB1-9F1C-95EA-7643F93795A3}"/>
              </a:ext>
            </a:extLst>
          </p:cNvPr>
          <p:cNvPicPr>
            <a:picLocks noChangeAspect="1"/>
          </p:cNvPicPr>
          <p:nvPr/>
        </p:nvPicPr>
        <p:blipFill>
          <a:blip r:embed="rId2"/>
          <a:stretch>
            <a:fillRect/>
          </a:stretch>
        </p:blipFill>
        <p:spPr>
          <a:xfrm>
            <a:off x="0" y="-321012"/>
            <a:ext cx="12192000" cy="8608978"/>
          </a:xfrm>
          <a:prstGeom prst="rect">
            <a:avLst/>
          </a:prstGeom>
        </p:spPr>
      </p:pic>
      <p:pic>
        <p:nvPicPr>
          <p:cNvPr id="5" name="Inhaltsplatzhalter 4" descr="Ein Bild, das Text, Wand, Elektronik enthält.&#10;&#10;Automatisch generierte Beschreibung">
            <a:extLst>
              <a:ext uri="{FF2B5EF4-FFF2-40B4-BE49-F238E27FC236}">
                <a16:creationId xmlns:a16="http://schemas.microsoft.com/office/drawing/2014/main" id="{DDF7DB39-ADC7-D215-01D6-2E1CB68E28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9365" y="52181"/>
            <a:ext cx="8822636" cy="6616977"/>
          </a:xfrm>
        </p:spPr>
      </p:pic>
      <p:sp>
        <p:nvSpPr>
          <p:cNvPr id="2" name="Titel 1">
            <a:extLst>
              <a:ext uri="{FF2B5EF4-FFF2-40B4-BE49-F238E27FC236}">
                <a16:creationId xmlns:a16="http://schemas.microsoft.com/office/drawing/2014/main" id="{3A1C2F52-079F-80E2-204C-42A2F11F3EEC}"/>
              </a:ext>
            </a:extLst>
          </p:cNvPr>
          <p:cNvSpPr>
            <a:spLocks noGrp="1"/>
          </p:cNvSpPr>
          <p:nvPr>
            <p:ph type="title"/>
          </p:nvPr>
        </p:nvSpPr>
        <p:spPr>
          <a:xfrm>
            <a:off x="160682" y="990693"/>
            <a:ext cx="3048001" cy="2369976"/>
          </a:xfrm>
        </p:spPr>
        <p:txBody>
          <a:bodyPr/>
          <a:lstStyle/>
          <a:p>
            <a:pPr algn="r"/>
            <a:r>
              <a:rPr lang="de-DE" dirty="0">
                <a:solidFill>
                  <a:srgbClr val="FF0000"/>
                </a:solidFill>
              </a:rPr>
              <a:t>Was ist daraus geworden?</a:t>
            </a:r>
          </a:p>
        </p:txBody>
      </p:sp>
      <p:sp>
        <p:nvSpPr>
          <p:cNvPr id="6" name="Textfeld 5">
            <a:extLst>
              <a:ext uri="{FF2B5EF4-FFF2-40B4-BE49-F238E27FC236}">
                <a16:creationId xmlns:a16="http://schemas.microsoft.com/office/drawing/2014/main" id="{7A9EDF45-5016-E76D-B504-E1EAB7E04C87}"/>
              </a:ext>
            </a:extLst>
          </p:cNvPr>
          <p:cNvSpPr txBox="1"/>
          <p:nvPr/>
        </p:nvSpPr>
        <p:spPr>
          <a:xfrm>
            <a:off x="121298" y="5187821"/>
            <a:ext cx="2926703" cy="830997"/>
          </a:xfrm>
          <a:prstGeom prst="rect">
            <a:avLst/>
          </a:prstGeom>
          <a:noFill/>
        </p:spPr>
        <p:txBody>
          <a:bodyPr wrap="square" rtlCol="0">
            <a:spAutoFit/>
          </a:bodyPr>
          <a:lstStyle/>
          <a:p>
            <a:pPr algn="ctr"/>
            <a:r>
              <a:rPr lang="de-DE" sz="2400" dirty="0">
                <a:solidFill>
                  <a:schemeClr val="accent2">
                    <a:lumMod val="75000"/>
                  </a:schemeClr>
                </a:solidFill>
              </a:rPr>
              <a:t>Ein funktionsfähiger Prototyp</a:t>
            </a:r>
          </a:p>
        </p:txBody>
      </p:sp>
      <p:sp>
        <p:nvSpPr>
          <p:cNvPr id="9" name="Foliennummernplatzhalter 8">
            <a:extLst>
              <a:ext uri="{FF2B5EF4-FFF2-40B4-BE49-F238E27FC236}">
                <a16:creationId xmlns:a16="http://schemas.microsoft.com/office/drawing/2014/main" id="{972E93B8-9F65-55C3-1EED-A3BAE026A47B}"/>
              </a:ext>
            </a:extLst>
          </p:cNvPr>
          <p:cNvSpPr>
            <a:spLocks noGrp="1"/>
          </p:cNvSpPr>
          <p:nvPr>
            <p:ph type="sldNum" sz="quarter" idx="12"/>
          </p:nvPr>
        </p:nvSpPr>
        <p:spPr/>
        <p:txBody>
          <a:bodyPr/>
          <a:lstStyle/>
          <a:p>
            <a:fld id="{CA8ACC0C-D6D1-41F7-AE98-C7583942C04D}" type="slidenum">
              <a:rPr lang="de-DE" smtClean="0"/>
              <a:t>7</a:t>
            </a:fld>
            <a:endParaRPr lang="de-DE"/>
          </a:p>
        </p:txBody>
      </p:sp>
    </p:spTree>
    <p:extLst>
      <p:ext uri="{BB962C8B-B14F-4D97-AF65-F5344CB8AC3E}">
        <p14:creationId xmlns:p14="http://schemas.microsoft.com/office/powerpoint/2010/main" val="253043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par>
                          <p:cTn id="13" fill="hold">
                            <p:stCondLst>
                              <p:cond delay="2500"/>
                            </p:stCondLst>
                            <p:childTnLst>
                              <p:par>
                                <p:cTn id="14" presetID="22" presetClass="entr" presetSubtype="2"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6DB11AA-6B79-1BAA-9314-E5996886EADA}"/>
              </a:ext>
            </a:extLst>
          </p:cNvPr>
          <p:cNvPicPr>
            <a:picLocks noChangeAspect="1"/>
          </p:cNvPicPr>
          <p:nvPr/>
        </p:nvPicPr>
        <p:blipFill>
          <a:blip r:embed="rId2"/>
          <a:stretch>
            <a:fillRect/>
          </a:stretch>
        </p:blipFill>
        <p:spPr>
          <a:xfrm>
            <a:off x="0" y="-621613"/>
            <a:ext cx="12192000" cy="8696739"/>
          </a:xfrm>
          <a:prstGeom prst="rect">
            <a:avLst/>
          </a:prstGeom>
        </p:spPr>
      </p:pic>
      <p:sp>
        <p:nvSpPr>
          <p:cNvPr id="2" name="Titel 1">
            <a:extLst>
              <a:ext uri="{FF2B5EF4-FFF2-40B4-BE49-F238E27FC236}">
                <a16:creationId xmlns:a16="http://schemas.microsoft.com/office/drawing/2014/main" id="{22200B61-1BCC-4326-DA0D-2473AD300C49}"/>
              </a:ext>
            </a:extLst>
          </p:cNvPr>
          <p:cNvSpPr>
            <a:spLocks noGrp="1"/>
          </p:cNvSpPr>
          <p:nvPr>
            <p:ph type="title"/>
          </p:nvPr>
        </p:nvSpPr>
        <p:spPr>
          <a:xfrm>
            <a:off x="2058954" y="-24491"/>
            <a:ext cx="8130076" cy="905070"/>
          </a:xfrm>
        </p:spPr>
        <p:txBody>
          <a:bodyPr>
            <a:normAutofit/>
          </a:bodyPr>
          <a:lstStyle/>
          <a:p>
            <a:r>
              <a:rPr lang="de-DE" sz="4000" b="1" dirty="0">
                <a:solidFill>
                  <a:srgbClr val="FFFF00"/>
                </a:solidFill>
              </a:rPr>
              <a:t>Und was kann das Ding überhaupt?</a:t>
            </a:r>
          </a:p>
        </p:txBody>
      </p:sp>
      <p:sp>
        <p:nvSpPr>
          <p:cNvPr id="3" name="Inhaltsplatzhalter 2">
            <a:extLst>
              <a:ext uri="{FF2B5EF4-FFF2-40B4-BE49-F238E27FC236}">
                <a16:creationId xmlns:a16="http://schemas.microsoft.com/office/drawing/2014/main" id="{0D18B33E-A14C-ACB1-2174-C3408A6197F4}"/>
              </a:ext>
            </a:extLst>
          </p:cNvPr>
          <p:cNvSpPr>
            <a:spLocks noGrp="1"/>
          </p:cNvSpPr>
          <p:nvPr>
            <p:ph idx="1"/>
          </p:nvPr>
        </p:nvSpPr>
        <p:spPr>
          <a:xfrm>
            <a:off x="104775" y="857251"/>
            <a:ext cx="11915775" cy="6238874"/>
          </a:xfrm>
        </p:spPr>
        <p:txBody>
          <a:bodyPr>
            <a:no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Der Nutzer gibt eine 4-stellige PIN über das Tastenfeld ein und beendet die Eingabe mit der Taste ‘D‘ (für Done).</a:t>
            </a:r>
            <a:endParaRPr lang="de-DE" sz="19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Das Programm prüft den Code und, wenn er korrekt ist, ändert es die Position des Servomotors, um das Schloss zu entriegeln. Es sind mehrere zulässige Eingaben vorgesehen.</a:t>
            </a:r>
            <a:endParaRPr lang="de-DE" sz="19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Der Servomotor dreht sich nach einer gewissen Zeit automatisch zurück, um das Schloss zu verriegeln.</a:t>
            </a:r>
            <a:endParaRPr lang="de-DE" sz="19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Die Eingabe wird auf dem LCD-Modul angezeigt.</a:t>
            </a:r>
            <a:endParaRPr lang="de-DE" sz="19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Soll sich der User bei der Eingabe vertippen, kann er mit der Korrektur-Taste ‘C‘ die „Backspace“-Funktionalität nutzen oder mit Taste ‘A‘ (Abort) gesamten Vorgang abbrechen.</a:t>
            </a:r>
            <a:endParaRPr lang="de-DE" sz="19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Wird das Keypad bestimmte Zeit nicht beansprucht, so wird die </a:t>
            </a:r>
            <a:r>
              <a:rPr lang="de-DE" sz="2000" dirty="0">
                <a:effectLst/>
                <a:ea typeface="Times New Roman" panose="02020603050405020304" pitchFamily="18" charset="0"/>
                <a:cs typeface="Times New Roman" panose="02020603050405020304" pitchFamily="18" charset="0"/>
              </a:rPr>
              <a:t>eventuell</a:t>
            </a:r>
            <a:r>
              <a:rPr lang="de-DE" sz="1900" dirty="0">
                <a:effectLst/>
                <a:ea typeface="Times New Roman" panose="02020603050405020304" pitchFamily="18" charset="0"/>
                <a:cs typeface="Times New Roman" panose="02020603050405020304" pitchFamily="18" charset="0"/>
              </a:rPr>
              <a:t> nicht abgeschlossene Eingabe verworfen, die Hintergrundbeleuchtung des LCDs ausgeschaltet und das Keypad für die Zahleneingabe gesperrt. Mit der Taste ‘A‘ wird das System wieder (A)ktiviert.</a:t>
            </a:r>
            <a:endParaRPr lang="de-DE" sz="19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de-DE" sz="1900" dirty="0">
                <a:effectLst/>
                <a:ea typeface="Times New Roman" panose="02020603050405020304" pitchFamily="18" charset="0"/>
                <a:cs typeface="Times New Roman" panose="02020603050405020304" pitchFamily="18" charset="0"/>
              </a:rPr>
              <a:t>Nach der 3. Fehleingabe wird das System für bestimmte Zeit gesperrt. Mit jedem weiteren Fehler erhöht sich die Sperrdauer exponentiell. Jedoch wird die Anzahl der Fehlversuche durch eine gültige PIN-Eingabe wieder zurückgesetzt.</a:t>
            </a:r>
            <a:endParaRPr lang="de-DE" sz="1900" dirty="0">
              <a:effectLst/>
              <a:ea typeface="Calibri" panose="020F0502020204030204" pitchFamily="34" charset="0"/>
              <a:cs typeface="Times New Roman" panose="02020603050405020304" pitchFamily="18" charset="0"/>
            </a:endParaRPr>
          </a:p>
          <a:p>
            <a:endParaRPr lang="de-DE" sz="1900" dirty="0"/>
          </a:p>
        </p:txBody>
      </p:sp>
      <p:sp>
        <p:nvSpPr>
          <p:cNvPr id="6" name="Foliennummernplatzhalter 5">
            <a:extLst>
              <a:ext uri="{FF2B5EF4-FFF2-40B4-BE49-F238E27FC236}">
                <a16:creationId xmlns:a16="http://schemas.microsoft.com/office/drawing/2014/main" id="{AA73661B-422F-DA5D-C008-F0260DE083F0}"/>
              </a:ext>
            </a:extLst>
          </p:cNvPr>
          <p:cNvSpPr>
            <a:spLocks noGrp="1"/>
          </p:cNvSpPr>
          <p:nvPr>
            <p:ph type="sldNum" sz="quarter" idx="12"/>
          </p:nvPr>
        </p:nvSpPr>
        <p:spPr/>
        <p:txBody>
          <a:bodyPr/>
          <a:lstStyle/>
          <a:p>
            <a:fld id="{CA8ACC0C-D6D1-41F7-AE98-C7583942C04D}" type="slidenum">
              <a:rPr lang="de-DE" smtClean="0"/>
              <a:t>8</a:t>
            </a:fld>
            <a:endParaRPr lang="de-DE"/>
          </a:p>
        </p:txBody>
      </p:sp>
    </p:spTree>
    <p:extLst>
      <p:ext uri="{BB962C8B-B14F-4D97-AF65-F5344CB8AC3E}">
        <p14:creationId xmlns:p14="http://schemas.microsoft.com/office/powerpoint/2010/main" val="208303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700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9500"/>
                            </p:stCondLst>
                            <p:childTnLst>
                              <p:par>
                                <p:cTn id="20" presetID="2" presetClass="entr" presetSubtype="2" fill="hold" grpId="0" nodeType="afterEffect">
                                  <p:stCondLst>
                                    <p:cond delay="700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4" fill="hold">
                            <p:stCondLst>
                              <p:cond delay="17000"/>
                            </p:stCondLst>
                            <p:childTnLst>
                              <p:par>
                                <p:cTn id="25" presetID="2" presetClass="entr" presetSubtype="2" fill="hold" grpId="0" nodeType="afterEffect">
                                  <p:stCondLst>
                                    <p:cond delay="700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9" fill="hold">
                            <p:stCondLst>
                              <p:cond delay="24500"/>
                            </p:stCondLst>
                            <p:childTnLst>
                              <p:par>
                                <p:cTn id="30" presetID="2" presetClass="entr" presetSubtype="2" fill="hold" grpId="0" nodeType="afterEffect">
                                  <p:stCondLst>
                                    <p:cond delay="700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4" fill="hold">
                            <p:stCondLst>
                              <p:cond delay="32000"/>
                            </p:stCondLst>
                            <p:childTnLst>
                              <p:par>
                                <p:cTn id="35" presetID="2" presetClass="entr" presetSubtype="2" fill="hold" grpId="0" nodeType="afterEffect">
                                  <p:stCondLst>
                                    <p:cond delay="900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9" fill="hold">
                            <p:stCondLst>
                              <p:cond delay="41500"/>
                            </p:stCondLst>
                            <p:childTnLst>
                              <p:par>
                                <p:cTn id="40" presetID="2" presetClass="entr" presetSubtype="2" fill="hold" grpId="0" nodeType="afterEffect">
                                  <p:stCondLst>
                                    <p:cond delay="1200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6DB11AA-6B79-1BAA-9314-E5996886EADA}"/>
              </a:ext>
            </a:extLst>
          </p:cNvPr>
          <p:cNvPicPr>
            <a:picLocks noChangeAspect="1"/>
          </p:cNvPicPr>
          <p:nvPr/>
        </p:nvPicPr>
        <p:blipFill>
          <a:blip r:embed="rId2"/>
          <a:stretch>
            <a:fillRect/>
          </a:stretch>
        </p:blipFill>
        <p:spPr>
          <a:xfrm>
            <a:off x="0" y="-621613"/>
            <a:ext cx="12192000" cy="8696739"/>
          </a:xfrm>
          <a:prstGeom prst="rect">
            <a:avLst/>
          </a:prstGeom>
        </p:spPr>
      </p:pic>
      <p:sp>
        <p:nvSpPr>
          <p:cNvPr id="2" name="Titel 1">
            <a:extLst>
              <a:ext uri="{FF2B5EF4-FFF2-40B4-BE49-F238E27FC236}">
                <a16:creationId xmlns:a16="http://schemas.microsoft.com/office/drawing/2014/main" id="{22200B61-1BCC-4326-DA0D-2473AD300C49}"/>
              </a:ext>
            </a:extLst>
          </p:cNvPr>
          <p:cNvSpPr>
            <a:spLocks noGrp="1"/>
          </p:cNvSpPr>
          <p:nvPr>
            <p:ph type="title"/>
          </p:nvPr>
        </p:nvSpPr>
        <p:spPr>
          <a:xfrm>
            <a:off x="2058954" y="-34016"/>
            <a:ext cx="8130076" cy="905070"/>
          </a:xfrm>
        </p:spPr>
        <p:txBody>
          <a:bodyPr>
            <a:normAutofit/>
          </a:bodyPr>
          <a:lstStyle/>
          <a:p>
            <a:r>
              <a:rPr lang="de-DE" sz="4000" b="1" dirty="0">
                <a:solidFill>
                  <a:srgbClr val="FFFF00"/>
                </a:solidFill>
              </a:rPr>
              <a:t>Mehrere gültige PIN-Codes?</a:t>
            </a:r>
          </a:p>
        </p:txBody>
      </p:sp>
      <p:sp>
        <p:nvSpPr>
          <p:cNvPr id="3" name="Inhaltsplatzhalter 2">
            <a:extLst>
              <a:ext uri="{FF2B5EF4-FFF2-40B4-BE49-F238E27FC236}">
                <a16:creationId xmlns:a16="http://schemas.microsoft.com/office/drawing/2014/main" id="{0D18B33E-A14C-ACB1-2174-C3408A6197F4}"/>
              </a:ext>
            </a:extLst>
          </p:cNvPr>
          <p:cNvSpPr>
            <a:spLocks noGrp="1"/>
          </p:cNvSpPr>
          <p:nvPr>
            <p:ph idx="1"/>
          </p:nvPr>
        </p:nvSpPr>
        <p:spPr>
          <a:xfrm>
            <a:off x="104775" y="857251"/>
            <a:ext cx="11915775" cy="6238874"/>
          </a:xfrm>
        </p:spPr>
        <p:txBody>
          <a:bodyPr>
            <a:noAutofit/>
          </a:bodyPr>
          <a:lstStyle/>
          <a:p>
            <a:pPr marL="342900" lvl="0" indent="-342900" algn="ctr">
              <a:lnSpc>
                <a:spcPct val="107000"/>
              </a:lnSpc>
              <a:spcAft>
                <a:spcPts val="800"/>
              </a:spcAft>
              <a:buSzPts val="1000"/>
              <a:buFont typeface="Symbol" panose="05050102010706020507" pitchFamily="18" charset="2"/>
              <a:buChar char=""/>
              <a:tabLst>
                <a:tab pos="457200" algn="l"/>
              </a:tabLst>
            </a:pPr>
            <a:r>
              <a:rPr lang="de-DE" sz="2000" dirty="0">
                <a:ea typeface="Calibri" panose="020F0502020204030204" pitchFamily="34" charset="0"/>
                <a:cs typeface="Times New Roman" panose="02020603050405020304" pitchFamily="18" charset="0"/>
              </a:rPr>
              <a:t>Als erste ist die allerliebste Kombi zu nennen, den Klassiker:</a:t>
            </a:r>
          </a:p>
          <a:p>
            <a:pPr marL="0" lvl="0" indent="0" algn="ctr">
              <a:lnSpc>
                <a:spcPct val="107000"/>
              </a:lnSpc>
              <a:spcAft>
                <a:spcPts val="800"/>
              </a:spcAft>
              <a:buSzPts val="1000"/>
              <a:buNone/>
              <a:tabLst>
                <a:tab pos="457200" algn="l"/>
              </a:tabLst>
            </a:pPr>
            <a:r>
              <a:rPr lang="de-DE" sz="2400" b="1" dirty="0">
                <a:solidFill>
                  <a:srgbClr val="4FB991"/>
                </a:solidFill>
                <a:ea typeface="Calibri" panose="020F0502020204030204" pitchFamily="34" charset="0"/>
                <a:cs typeface="Times New Roman" panose="02020603050405020304" pitchFamily="18" charset="0"/>
              </a:rPr>
              <a:t>1234</a:t>
            </a:r>
          </a:p>
          <a:p>
            <a:pPr marL="342900" lvl="0" indent="-342900" algn="ctr">
              <a:lnSpc>
                <a:spcPct val="107000"/>
              </a:lnSpc>
              <a:spcAft>
                <a:spcPts val="800"/>
              </a:spcAft>
              <a:buSzPts val="1000"/>
              <a:buFont typeface="Symbol" panose="05050102010706020507" pitchFamily="18" charset="2"/>
              <a:buChar char=""/>
              <a:tabLst>
                <a:tab pos="457200" algn="l"/>
              </a:tabLst>
            </a:pPr>
            <a:r>
              <a:rPr lang="de-DE" sz="2000" dirty="0">
                <a:ea typeface="Calibri" panose="020F0502020204030204" pitchFamily="34" charset="0"/>
                <a:cs typeface="Times New Roman" panose="02020603050405020304" pitchFamily="18" charset="0"/>
              </a:rPr>
              <a:t>Dazu kommen noch die  Hersteller-Auslieferungs-PINs: </a:t>
            </a:r>
          </a:p>
          <a:p>
            <a:pPr marL="342900" lvl="0" indent="-342900">
              <a:lnSpc>
                <a:spcPct val="107000"/>
              </a:lnSpc>
              <a:spcAft>
                <a:spcPts val="800"/>
              </a:spcAft>
              <a:buSzPts val="1000"/>
              <a:buFont typeface="Symbol" panose="05050102010706020507" pitchFamily="18" charset="2"/>
              <a:buChar char=""/>
              <a:tabLst>
                <a:tab pos="457200" algn="l"/>
              </a:tabLst>
            </a:pPr>
            <a:endParaRPr lang="de-DE" sz="2000" dirty="0">
              <a:ea typeface="Calibri" panose="020F0502020204030204" pitchFamily="34" charset="0"/>
              <a:cs typeface="Times New Roman" panose="02020603050405020304" pitchFamily="18" charset="0"/>
            </a:endParaRPr>
          </a:p>
          <a:p>
            <a:pPr marL="0" lvl="0" indent="0" algn="ctr">
              <a:lnSpc>
                <a:spcPct val="107000"/>
              </a:lnSpc>
              <a:spcAft>
                <a:spcPts val="800"/>
              </a:spcAft>
              <a:buSzPts val="1000"/>
              <a:buNone/>
              <a:tabLst>
                <a:tab pos="457200" algn="l"/>
              </a:tabLst>
            </a:pPr>
            <a:r>
              <a:rPr lang="de-DE" sz="20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0000</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1111</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2222</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3333</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4444</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5555</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7777</a:t>
            </a:r>
            <a:r>
              <a:rPr lang="de-DE" sz="2400" dirty="0">
                <a:ea typeface="Calibri" panose="020F0502020204030204" pitchFamily="34" charset="0"/>
                <a:cs typeface="Times New Roman" panose="02020603050405020304" pitchFamily="18" charset="0"/>
              </a:rPr>
              <a:t>, </a:t>
            </a:r>
            <a:r>
              <a:rPr lang="de-DE" sz="2400" b="1" dirty="0">
                <a:solidFill>
                  <a:srgbClr val="4FB991"/>
                </a:solidFill>
                <a:ea typeface="Calibri" panose="020F0502020204030204" pitchFamily="34" charset="0"/>
                <a:cs typeface="Times New Roman" panose="02020603050405020304" pitchFamily="18" charset="0"/>
              </a:rPr>
              <a:t>8888</a:t>
            </a:r>
            <a:endParaRPr lang="de-DE" sz="2400" b="1" dirty="0">
              <a:solidFill>
                <a:srgbClr val="4FB991"/>
              </a:solidFill>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endParaRPr lang="de-DE" sz="1900" dirty="0">
              <a:effectLst/>
              <a:ea typeface="Calibri" panose="020F0502020204030204" pitchFamily="34"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de-DE" sz="2000" dirty="0">
                <a:effectLst/>
                <a:ea typeface="Times New Roman" panose="02020603050405020304" pitchFamily="18" charset="0"/>
                <a:cs typeface="Times New Roman" panose="02020603050405020304" pitchFamily="18" charset="0"/>
              </a:rPr>
              <a:t>An der Stelle von „bösen“ Zahlen 4x6 und 4x9 tritt ein paar aus </a:t>
            </a:r>
            <a:r>
              <a:rPr lang="de-DE" sz="2000" dirty="0">
                <a:ea typeface="Times New Roman" panose="02020603050405020304" pitchFamily="18" charset="0"/>
                <a:cs typeface="Times New Roman" panose="02020603050405020304" pitchFamily="18" charset="0"/>
              </a:rPr>
              <a:t>der Ecke 18+ :</a:t>
            </a:r>
            <a:endParaRPr lang="de-DE" sz="2000" dirty="0">
              <a:effectLst/>
              <a:ea typeface="Times New Roman" panose="02020603050405020304" pitchFamily="18" charset="0"/>
              <a:cs typeface="Times New Roman" panose="02020603050405020304" pitchFamily="18" charset="0"/>
            </a:endParaRPr>
          </a:p>
          <a:p>
            <a:pPr marL="342900" lvl="0" indent="-342900" algn="ctr">
              <a:lnSpc>
                <a:spcPct val="107000"/>
              </a:lnSpc>
              <a:spcAft>
                <a:spcPts val="800"/>
              </a:spcAft>
              <a:buSzPts val="1000"/>
              <a:buFont typeface="Symbol" panose="05050102010706020507" pitchFamily="18" charset="2"/>
              <a:buChar char=""/>
              <a:tabLst>
                <a:tab pos="457200" algn="l"/>
              </a:tabLst>
            </a:pPr>
            <a:r>
              <a:rPr lang="de-DE" sz="2400" b="1" dirty="0">
                <a:solidFill>
                  <a:srgbClr val="4FB991"/>
                </a:solidFill>
                <a:ea typeface="Calibri" panose="020F0502020204030204" pitchFamily="34" charset="0"/>
                <a:cs typeface="Times New Roman" panose="02020603050405020304" pitchFamily="18" charset="0"/>
              </a:rPr>
              <a:t>6969</a:t>
            </a:r>
            <a:r>
              <a:rPr lang="de-DE" sz="2000" dirty="0">
                <a:ea typeface="Calibri" panose="020F0502020204030204" pitchFamily="34" charset="0"/>
                <a:cs typeface="Times New Roman" panose="02020603050405020304" pitchFamily="18" charset="0"/>
              </a:rPr>
              <a:t> und </a:t>
            </a:r>
            <a:r>
              <a:rPr lang="de-DE" sz="2400" b="1" dirty="0">
                <a:solidFill>
                  <a:srgbClr val="4FB991"/>
                </a:solidFill>
                <a:ea typeface="Calibri" panose="020F0502020204030204" pitchFamily="34" charset="0"/>
                <a:cs typeface="Times New Roman" panose="02020603050405020304" pitchFamily="18" charset="0"/>
              </a:rPr>
              <a:t>7676</a:t>
            </a:r>
            <a:endParaRPr lang="de-DE" sz="2400" b="1" dirty="0">
              <a:solidFill>
                <a:srgbClr val="4FB991"/>
              </a:solidFill>
              <a:effectLst/>
              <a:ea typeface="Calibri" panose="020F0502020204030204" pitchFamily="34" charset="0"/>
              <a:cs typeface="Times New Roman" panose="02020603050405020304" pitchFamily="18" charset="0"/>
            </a:endParaRPr>
          </a:p>
          <a:p>
            <a:endParaRPr lang="de-DE" sz="1900" dirty="0"/>
          </a:p>
        </p:txBody>
      </p:sp>
      <p:sp>
        <p:nvSpPr>
          <p:cNvPr id="4" name="Foliennummernplatzhalter 3">
            <a:extLst>
              <a:ext uri="{FF2B5EF4-FFF2-40B4-BE49-F238E27FC236}">
                <a16:creationId xmlns:a16="http://schemas.microsoft.com/office/drawing/2014/main" id="{FB0A33A3-FB11-6F94-F541-A7A6A9C36426}"/>
              </a:ext>
            </a:extLst>
          </p:cNvPr>
          <p:cNvSpPr>
            <a:spLocks noGrp="1"/>
          </p:cNvSpPr>
          <p:nvPr>
            <p:ph type="sldNum" sz="quarter" idx="12"/>
          </p:nvPr>
        </p:nvSpPr>
        <p:spPr/>
        <p:txBody>
          <a:bodyPr/>
          <a:lstStyle/>
          <a:p>
            <a:fld id="{CA8ACC0C-D6D1-41F7-AE98-C7583942C04D}" type="slidenum">
              <a:rPr lang="de-DE" smtClean="0"/>
              <a:t>9</a:t>
            </a:fld>
            <a:endParaRPr lang="de-DE"/>
          </a:p>
        </p:txBody>
      </p:sp>
    </p:spTree>
    <p:extLst>
      <p:ext uri="{BB962C8B-B14F-4D97-AF65-F5344CB8AC3E}">
        <p14:creationId xmlns:p14="http://schemas.microsoft.com/office/powerpoint/2010/main" val="423099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2000"/>
                            </p:stCondLst>
                            <p:childTnLst>
                              <p:par>
                                <p:cTn id="14" presetID="10" presetClass="entr" presetSubtype="0" fill="hold" grpId="0" nodeType="afterEffect">
                                  <p:stCondLst>
                                    <p:cond delay="10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3500"/>
                            </p:stCondLst>
                            <p:childTnLst>
                              <p:par>
                                <p:cTn id="18" presetID="10" presetClass="entr" presetSubtype="0" fill="hold" grpId="0" nodeType="afterEffect">
                                  <p:stCondLst>
                                    <p:cond delay="50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4500"/>
                            </p:stCondLst>
                            <p:childTnLst>
                              <p:par>
                                <p:cTn id="22" presetID="10" presetClass="entr" presetSubtype="0" fill="hold" grpId="0" nodeType="afterEffect">
                                  <p:stCondLst>
                                    <p:cond delay="100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6000"/>
                            </p:stCondLst>
                            <p:childTnLst>
                              <p:par>
                                <p:cTn id="26" presetID="10" presetClass="entr" presetSubtype="0" fill="hold" grpId="0" nodeType="afterEffect">
                                  <p:stCondLst>
                                    <p:cond delay="50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p:stCondLst>
                              <p:cond delay="7000"/>
                            </p:stCondLst>
                            <p:childTnLst>
                              <p:par>
                                <p:cTn id="30" presetID="10" presetClass="entr" presetSubtype="0" fill="hold" grpId="0" nodeType="afterEffect">
                                  <p:stCondLst>
                                    <p:cond delay="100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7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2268</Words>
  <Application>Microsoft Office PowerPoint</Application>
  <PresentationFormat>Breitbild</PresentationFormat>
  <Paragraphs>253</Paragraphs>
  <Slides>17</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17</vt:i4>
      </vt:variant>
    </vt:vector>
  </HeadingPairs>
  <TitlesOfParts>
    <vt:vector size="23" baseType="lpstr">
      <vt:lpstr>Arial</vt:lpstr>
      <vt:lpstr>Calibri</vt:lpstr>
      <vt:lpstr>Calibri Light</vt:lpstr>
      <vt:lpstr>Symbol</vt:lpstr>
      <vt:lpstr>Times New Roman</vt:lpstr>
      <vt:lpstr>Office</vt:lpstr>
      <vt:lpstr> Ein Arduino Projekt</vt:lpstr>
      <vt:lpstr>Warum überhaupt das Ganze?</vt:lpstr>
      <vt:lpstr>Was war dafür bitter nötig?</vt:lpstr>
      <vt:lpstr>PowerPoint-Präsentation</vt:lpstr>
      <vt:lpstr>PowerPoint-Präsentation</vt:lpstr>
      <vt:lpstr>PowerPoint-Präsentation</vt:lpstr>
      <vt:lpstr>Was ist daraus geworden?</vt:lpstr>
      <vt:lpstr>Und was kann das Ding überhaupt?</vt:lpstr>
      <vt:lpstr>Mehrere gültige PIN-Codes?</vt:lpstr>
      <vt:lpstr>Film-Film-Film</vt:lpstr>
      <vt:lpstr>Wie soll es denn laufen?</vt:lpstr>
      <vt:lpstr>Geht es nun etwas genauer?</vt:lpstr>
      <vt:lpstr>Not enough?</vt:lpstr>
      <vt:lpstr>FAQ&gt;&gt;WOKWi</vt:lpstr>
      <vt:lpstr>Reflexion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Nikolay Shtanin</dc:creator>
  <cp:lastModifiedBy>Nikolay Shtanin</cp:lastModifiedBy>
  <cp:revision>7</cp:revision>
  <dcterms:created xsi:type="dcterms:W3CDTF">2023-04-04T20:20:22Z</dcterms:created>
  <dcterms:modified xsi:type="dcterms:W3CDTF">2023-04-19T19:03:59Z</dcterms:modified>
</cp:coreProperties>
</file>